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69" r:id="rId2"/>
  </p:sldMasterIdLst>
  <p:notesMasterIdLst>
    <p:notesMasterId r:id="rId36"/>
  </p:notesMasterIdLst>
  <p:handoutMasterIdLst>
    <p:handoutMasterId r:id="rId37"/>
  </p:handoutMasterIdLst>
  <p:sldIdLst>
    <p:sldId id="542" r:id="rId3"/>
    <p:sldId id="691" r:id="rId4"/>
    <p:sldId id="1034" r:id="rId5"/>
    <p:sldId id="1022" r:id="rId6"/>
    <p:sldId id="1023" r:id="rId7"/>
    <p:sldId id="1021" r:id="rId8"/>
    <p:sldId id="1013" r:id="rId9"/>
    <p:sldId id="1025" r:id="rId10"/>
    <p:sldId id="1026" r:id="rId11"/>
    <p:sldId id="1027" r:id="rId12"/>
    <p:sldId id="1028" r:id="rId13"/>
    <p:sldId id="1029" r:id="rId14"/>
    <p:sldId id="394" r:id="rId15"/>
    <p:sldId id="1008" r:id="rId16"/>
    <p:sldId id="285" r:id="rId17"/>
    <p:sldId id="1030" r:id="rId18"/>
    <p:sldId id="1031" r:id="rId19"/>
    <p:sldId id="1032" r:id="rId20"/>
    <p:sldId id="410" r:id="rId21"/>
    <p:sldId id="1015" r:id="rId22"/>
    <p:sldId id="400" r:id="rId23"/>
    <p:sldId id="404" r:id="rId24"/>
    <p:sldId id="688" r:id="rId25"/>
    <p:sldId id="395" r:id="rId26"/>
    <p:sldId id="1016" r:id="rId27"/>
    <p:sldId id="1033" r:id="rId28"/>
    <p:sldId id="1014" r:id="rId29"/>
    <p:sldId id="692" r:id="rId30"/>
    <p:sldId id="403" r:id="rId31"/>
    <p:sldId id="396" r:id="rId32"/>
    <p:sldId id="1017" r:id="rId33"/>
    <p:sldId id="1020" r:id="rId34"/>
    <p:sldId id="411" r:id="rId35"/>
  </p:sldIdLst>
  <p:sldSz cx="9144000" cy="6858000" type="screen4x3"/>
  <p:notesSz cx="7302500" cy="9586913"/>
  <p:custDataLst>
    <p:tags r:id="rId3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BA4F0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92" autoAdjust="0"/>
    <p:restoredTop sz="94660"/>
  </p:normalViewPr>
  <p:slideViewPr>
    <p:cSldViewPr snapToObjects="1">
      <p:cViewPr varScale="1">
        <p:scale>
          <a:sx n="91" d="100"/>
          <a:sy n="91" d="100"/>
        </p:scale>
        <p:origin x="6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93606838-62BA-634B-9B43-031B16521F6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>
            <a:extLst>
              <a:ext uri="{FF2B5EF4-FFF2-40B4-BE49-F238E27FC236}">
                <a16:creationId xmlns:a16="http://schemas.microsoft.com/office/drawing/2014/main" id="{1379D897-A7DE-3C47-8BA2-C547FC082E9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>
            <a:extLst>
              <a:ext uri="{FF2B5EF4-FFF2-40B4-BE49-F238E27FC236}">
                <a16:creationId xmlns:a16="http://schemas.microsoft.com/office/drawing/2014/main" id="{E695D54D-C59C-D745-916B-4344A0E101C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>
            <a:extLst>
              <a:ext uri="{FF2B5EF4-FFF2-40B4-BE49-F238E27FC236}">
                <a16:creationId xmlns:a16="http://schemas.microsoft.com/office/drawing/2014/main" id="{91924BA3-4E83-BB4D-BC12-DCD7E73B71C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2CD1A3B7-1DC4-E34C-A560-A03E1F0DF6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>
            <a:extLst>
              <a:ext uri="{FF2B5EF4-FFF2-40B4-BE49-F238E27FC236}">
                <a16:creationId xmlns:a16="http://schemas.microsoft.com/office/drawing/2014/main" id="{FDB9E674-2DC6-B34D-B4F4-640BCB3E70E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>
            <a:extLst>
              <a:ext uri="{FF2B5EF4-FFF2-40B4-BE49-F238E27FC236}">
                <a16:creationId xmlns:a16="http://schemas.microsoft.com/office/drawing/2014/main" id="{A8AE672F-5155-A440-AA6A-E621E1432A1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7CC6E739-A937-0D4B-8AA5-3EF2F347B57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8581" name="Rectangle 5">
            <a:extLst>
              <a:ext uri="{FF2B5EF4-FFF2-40B4-BE49-F238E27FC236}">
                <a16:creationId xmlns:a16="http://schemas.microsoft.com/office/drawing/2014/main" id="{BC8C197B-0126-BE49-853F-7958A338089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>
            <a:extLst>
              <a:ext uri="{FF2B5EF4-FFF2-40B4-BE49-F238E27FC236}">
                <a16:creationId xmlns:a16="http://schemas.microsoft.com/office/drawing/2014/main" id="{C72DA90D-0B1D-474B-B456-97C02BB51BE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>
            <a:extLst>
              <a:ext uri="{FF2B5EF4-FFF2-40B4-BE49-F238E27FC236}">
                <a16:creationId xmlns:a16="http://schemas.microsoft.com/office/drawing/2014/main" id="{EFEBE265-82B3-4A45-87ED-894E64F288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BA451682-2A9D-624D-AAC3-8E51F0D8D1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>
            <a:extLst>
              <a:ext uri="{FF2B5EF4-FFF2-40B4-BE49-F238E27FC236}">
                <a16:creationId xmlns:a16="http://schemas.microsoft.com/office/drawing/2014/main" id="{0D024EB9-FFF0-A04A-9F94-D5E8C0F277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6" name="Notes Placeholder 2">
            <a:extLst>
              <a:ext uri="{FF2B5EF4-FFF2-40B4-BE49-F238E27FC236}">
                <a16:creationId xmlns:a16="http://schemas.microsoft.com/office/drawing/2014/main" id="{59EF32A0-C287-B142-A7D2-787A926C9D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147" name="Slide Number Placeholder 3">
            <a:extLst>
              <a:ext uri="{FF2B5EF4-FFF2-40B4-BE49-F238E27FC236}">
                <a16:creationId xmlns:a16="http://schemas.microsoft.com/office/drawing/2014/main" id="{9B0109D8-3A2A-E04F-A1E5-49E9804DF6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fld id="{B09570EE-C1B7-0B47-ABF1-B7290CC78761}" type="slidenum">
              <a:rPr lang="en-US" altLang="en-US" sz="1200" b="0" smtClean="0">
                <a:latin typeface="Times New Roman" panose="02020603050405020304" pitchFamily="18" charset="0"/>
              </a:rPr>
              <a:pPr/>
              <a:t>1</a:t>
            </a:fld>
            <a:endParaRPr lang="en-US" altLang="en-US" sz="1200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id="{649BF74A-C04A-D846-ADD6-86274C4FD5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8" name="Rectangle 3">
            <a:extLst>
              <a:ext uri="{FF2B5EF4-FFF2-40B4-BE49-F238E27FC236}">
                <a16:creationId xmlns:a16="http://schemas.microsoft.com/office/drawing/2014/main" id="{7C72EDCB-E498-C94B-9963-CA94894C7D0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26034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3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4641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2C34-F2BA-E541-A50D-062F88F8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4500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C98A-2890-2543-B56B-80D4DA10B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82F50-98DE-8045-85C5-E378A10D9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5907F-EA05-AB44-A6B9-89FC1FA0D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265F-AE72-024F-AFED-45C577F87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ECD77-473B-8F40-9F12-DF746231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30644-2560-CA4D-91DE-87698214F3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97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6EA3-B77A-D747-8203-AEE03241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017FD-5E0E-EE4E-95B6-A0F90D32E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6F65D-D183-7E46-ABD2-8F6451750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69341-FA30-E54B-85FA-8DB06CC97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67675-A156-3640-8267-BF51EBC73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D307C-0B68-F342-A90B-AA8E67B00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05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7ECB-AB95-184B-8443-EEC43DE5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65E05-8D34-5B44-BFD6-D117F7513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1695B-4BEC-BF46-B72F-56810C4AF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812DD-7950-EA45-B3E5-B6102777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5F2E0-2CB7-034E-9227-4CEFD0AE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22B65-00D6-0540-A433-62CBB70B7F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28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0A03-4CD5-F043-816F-C0C61E32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BA966-85B0-7243-A700-C2559E313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B775D-FCE7-CD4A-930D-FFADEAA9E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00D1454-15EF-0049-989B-FBD97D910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D1103E-1CFC-5444-9440-3C71A2EF1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67DF48A-3D0A-6D4E-8D71-7A07C3FE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346E2-1438-D54A-AF4A-4B19758EE2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97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130F-AF59-4A4A-BE9B-29328542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CA6C5-8DC1-5440-BDAE-43AF0C524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5C348-5B39-864B-A48B-9F41D8DEA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DFC358-F4EA-0948-9388-DAFBCD2F8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235568-3167-D948-9E2B-2476F698F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60D2AD1-8909-4346-8593-FAE41246D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9F9F694-517D-B84A-8EB7-D46CF64B5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E06CA36-9137-F045-9B12-271E75A5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03D50-21BE-7340-9AB2-29F152802F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14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4F60-6F5F-0E4B-B721-FEE92052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CE47EB3-D8E9-0240-BA87-4DCBEB8E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6311422-E79E-1841-89F5-FDCEE6FC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26F7971-5518-B248-A41A-F32C6DFB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CCAA5-8C8D-BB44-9CBA-2C48F7787D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7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52DE4BA-44B0-9A45-9659-160510793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97FF6DC-A309-4D4D-B1B9-E85B2F16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972987-BB5F-524A-88EA-3CC262CD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45DB9-12A0-704A-BBD5-7346684387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523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97DD-014C-D44E-8F1D-57400DDE0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69825-7529-144A-A220-87CEEF7A6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AE02F-6E2E-674E-8DE2-D104D0312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FD8D73-B2C0-0545-920F-47C52536B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F3E9749-578B-1E4D-9D5B-F13D5D54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6DD39C0-9B9C-344A-80A3-BAEC25E4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C6937-A775-E44F-BFC9-AD3ACE50E7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00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28A258-6777-8F46-ADE2-DAB494C89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57366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E5AD4-285C-1E44-9E92-7A9D229E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E97E31-CF5D-AF41-A422-8411A2B658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F5D02-0312-6A4A-B541-B2A7F7570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D06E185-79FA-1349-855A-2BC3CE768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C999703-5E7C-C34D-B156-45BD2D1C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7ED92FC-6688-EB4C-87FF-7C43764B4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B243E3-AF69-6345-BF50-C11FEC4C7E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64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396A-F63F-7E49-8812-A3E76840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CEA53-86BB-F841-8C44-BD5BCCD6E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0B212-4346-1E40-ABD8-A0CB1419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EC575-C379-AB41-A682-959FE5B2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8C770-DA9C-0342-A984-C8720C64D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D1736B-2146-4B4D-A27E-B8E6E3A5D4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375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B0D1F5-4E33-5548-B60F-3A6315F841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30BDE-5AA4-1849-8900-A7B8640F5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0CB0C-DFEC-774C-A222-E554FD61D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02E01-DEE1-4148-BCFE-F4D7C6E3B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E4B02-8E0A-EC48-B1B3-5C2547F4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97B102-DE93-6344-8794-54F095E626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5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847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 b="1" i="0">
                <a:solidFill>
                  <a:srgbClr val="FF0000"/>
                </a:solidFill>
                <a:latin typeface="Calibri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998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DD08-A91D-F340-BE57-66A5CF41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24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112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599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57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84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2F63E47-E0A2-3A4B-AB04-04CEE7B8E4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188913"/>
            <a:ext cx="84232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043D14F-13C2-5C45-B8E2-7F4AC9D5B8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363" y="1034368"/>
            <a:ext cx="8386763" cy="53290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32B09C0-D40A-9140-874A-42860032D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126" y="6489700"/>
            <a:ext cx="3667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defRPr/>
            </a:pPr>
            <a:fld id="{CBA2ACFD-63AF-8343-857A-FD91222F6CBF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‹#›</a:t>
            </a:fld>
            <a:endParaRPr lang="en-US" altLang="en-US" sz="1200" dirty="0">
              <a:solidFill>
                <a:srgbClr val="89898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marL="119063" indent="-119063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Calibri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119063" indent="-119063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70C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06E07"/>
        </a:buClr>
        <a:buSzPct val="60000"/>
        <a:buFont typeface="Wingdings 2" pitchFamily="2" charset="2"/>
        <a:buChar char="¢"/>
        <a:defRPr sz="24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 baseline="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EDD680B8-A515-4945-A5F5-45C68C890B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E396017F-A8DC-2E44-9077-E911E6237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021C1-E507-A943-B791-6BF9469BC2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EDE54-8E2C-874D-892A-E2642BFEA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1BDB9-DFC6-FB49-814A-B5943A238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9DE8750-D7AF-1C4A-A5A0-85F7F49622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dafruit.com/" TargetMode="External"/><Relationship Id="rId5" Type="http://schemas.openxmlformats.org/officeDocument/2006/relationships/hyperlink" Target="https://www.sparkfun.com/" TargetMode="Externa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40.png"/><Relationship Id="rId5" Type="http://schemas.openxmlformats.org/officeDocument/2006/relationships/image" Target="../media/image24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2">
            <a:extLst>
              <a:ext uri="{FF2B5EF4-FFF2-40B4-BE49-F238E27FC236}">
                <a16:creationId xmlns:a16="http://schemas.microsoft.com/office/drawing/2014/main" id="{F8B1FADD-336E-3942-9E1E-6259D3742A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7584" y="1844824"/>
            <a:ext cx="7772400" cy="1470025"/>
          </a:xfrm>
        </p:spPr>
        <p:txBody>
          <a:bodyPr/>
          <a:lstStyle/>
          <a:p>
            <a:pPr marL="0" indent="0" algn="l"/>
            <a:r>
              <a:rPr lang="en-US" altLang="en-US" sz="2400" b="0" dirty="0"/>
              <a:t>CS441 Foundations of Digital Transformation</a:t>
            </a:r>
            <a:br>
              <a:rPr lang="en-US" altLang="en-US" sz="3000" dirty="0">
                <a:solidFill>
                  <a:srgbClr val="0070C0"/>
                </a:solidFill>
              </a:rPr>
            </a:br>
            <a:r>
              <a:rPr lang="en-US" altLang="en-US" sz="3000" dirty="0">
                <a:solidFill>
                  <a:srgbClr val="0070C0"/>
                </a:solidFill>
              </a:rPr>
              <a:t>Lecture 14: The Internet of Things – Part 2</a:t>
            </a:r>
            <a:br>
              <a:rPr lang="en-US" altLang="en-US" sz="3000" dirty="0">
                <a:solidFill>
                  <a:srgbClr val="0070C0"/>
                </a:solidFill>
              </a:rPr>
            </a:br>
            <a:r>
              <a:rPr lang="en-US" altLang="en-US" sz="3000" dirty="0">
                <a:solidFill>
                  <a:srgbClr val="0070C0"/>
                </a:solidFill>
              </a:rPr>
              <a:t>		 IoT Architecture</a:t>
            </a:r>
            <a:br>
              <a:rPr lang="en-US" altLang="en-US" sz="3000" dirty="0">
                <a:solidFill>
                  <a:srgbClr val="0070C0"/>
                </a:solidFill>
              </a:rPr>
            </a:br>
            <a:endParaRPr lang="en-US" altLang="en-US" sz="3000" dirty="0">
              <a:solidFill>
                <a:srgbClr val="FF0000"/>
              </a:solidFill>
            </a:endParaRPr>
          </a:p>
        </p:txBody>
      </p:sp>
      <p:sp>
        <p:nvSpPr>
          <p:cNvPr id="5122" name="Subtitle 2">
            <a:extLst>
              <a:ext uri="{FF2B5EF4-FFF2-40B4-BE49-F238E27FC236}">
                <a16:creationId xmlns:a16="http://schemas.microsoft.com/office/drawing/2014/main" id="{EAD7D7ED-FF36-344E-9476-A56AA17B7A3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94290" y="4869160"/>
            <a:ext cx="7677492" cy="1752600"/>
          </a:xfrm>
        </p:spPr>
        <p:txBody>
          <a:bodyPr/>
          <a:lstStyle/>
          <a:p>
            <a:pPr algn="r"/>
            <a:r>
              <a:rPr lang="en-US" altLang="en-US" b="1" dirty="0"/>
              <a:t>Ravi Mittal</a:t>
            </a:r>
          </a:p>
          <a:p>
            <a:pPr algn="r"/>
            <a:r>
              <a:rPr lang="en-US" altLang="en-US" dirty="0" err="1"/>
              <a:t>ravi.mittal@iitgoa.ac.in</a:t>
            </a:r>
            <a:endParaRPr lang="en-US" altLang="en-US" dirty="0"/>
          </a:p>
          <a:p>
            <a:pPr algn="r"/>
            <a:r>
              <a:rPr lang="en-US" altLang="en-US" dirty="0"/>
              <a:t>Indian Institute of Technology, Goa</a:t>
            </a:r>
          </a:p>
        </p:txBody>
      </p:sp>
      <p:pic>
        <p:nvPicPr>
          <p:cNvPr id="4" name="Picture 5" descr="surrey powerpoint5">
            <a:extLst>
              <a:ext uri="{FF2B5EF4-FFF2-40B4-BE49-F238E27FC236}">
                <a16:creationId xmlns:a16="http://schemas.microsoft.com/office/drawing/2014/main" id="{690BF536-DE57-EF41-8DFB-B15265DE5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2" r="40398" b="21155"/>
          <a:stretch>
            <a:fillRect/>
          </a:stretch>
        </p:blipFill>
        <p:spPr bwMode="auto">
          <a:xfrm>
            <a:off x="6350" y="4841875"/>
            <a:ext cx="296545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37D0-C5EB-2441-9CD4-23A850A10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287" y="332656"/>
            <a:ext cx="7591425" cy="762000"/>
          </a:xfrm>
        </p:spPr>
        <p:txBody>
          <a:bodyPr/>
          <a:lstStyle/>
          <a:p>
            <a:r>
              <a:rPr lang="en-US" dirty="0"/>
              <a:t>SEI – Reference Model Implementation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A508E-8C80-2F4F-97CF-6A1024189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7723"/>
            <a:ext cx="9144000" cy="418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48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0F510-5CCC-7D44-A1DF-DBE924124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ITU Reference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507C3-8DD3-4145-B760-30894ACED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84784"/>
            <a:ext cx="5760640" cy="48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3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B11F-5617-1345-A469-6398CDC28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dirty="0"/>
              <a:t>IoT Architecture - Hardware</a:t>
            </a:r>
          </a:p>
        </p:txBody>
      </p:sp>
    </p:spTree>
    <p:extLst>
      <p:ext uri="{BB962C8B-B14F-4D97-AF65-F5344CB8AC3E}">
        <p14:creationId xmlns:p14="http://schemas.microsoft.com/office/powerpoint/2010/main" val="2137059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59963662-F4F5-444F-A6F9-FC3F49E40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32" y="70645"/>
            <a:ext cx="8423275" cy="719137"/>
          </a:xfrm>
        </p:spPr>
        <p:txBody>
          <a:bodyPr/>
          <a:lstStyle/>
          <a:p>
            <a:r>
              <a:rPr lang="en-GB" altLang="en-US" dirty="0"/>
              <a:t>Overview: Hardware Platform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148779F5-812A-384F-A0DA-C5A310A7FB39}"/>
              </a:ext>
            </a:extLst>
          </p:cNvPr>
          <p:cNvSpPr/>
          <p:nvPr/>
        </p:nvSpPr>
        <p:spPr>
          <a:xfrm>
            <a:off x="2268538" y="4292600"/>
            <a:ext cx="3254375" cy="1944688"/>
          </a:xfrm>
          <a:prstGeom prst="cloud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 b="0">
                <a:solidFill>
                  <a:srgbClr val="0000FF"/>
                </a:solidFill>
                <a:latin typeface="+mn-lt"/>
              </a:rPr>
              <a:t>The Internet</a:t>
            </a:r>
            <a:endParaRPr lang="en-US" altLang="en-US" sz="1800" b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D35D66E-E25D-334E-A6C6-612EE1181885}"/>
              </a:ext>
            </a:extLst>
          </p:cNvPr>
          <p:cNvSpPr/>
          <p:nvPr/>
        </p:nvSpPr>
        <p:spPr>
          <a:xfrm>
            <a:off x="2576513" y="2887663"/>
            <a:ext cx="2641600" cy="1446212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 b="0">
                <a:solidFill>
                  <a:srgbClr val="0000FF"/>
                </a:solidFill>
                <a:latin typeface="+mn-lt"/>
              </a:rPr>
              <a:t>Network</a:t>
            </a:r>
            <a:endParaRPr lang="en-US" altLang="en-US" sz="1800" b="0">
              <a:solidFill>
                <a:srgbClr val="0000FF"/>
              </a:solidFill>
              <a:latin typeface="+mn-lt"/>
            </a:endParaRPr>
          </a:p>
        </p:txBody>
      </p:sp>
      <p:grpSp>
        <p:nvGrpSpPr>
          <p:cNvPr id="59397" name="Group 13">
            <a:extLst>
              <a:ext uri="{FF2B5EF4-FFF2-40B4-BE49-F238E27FC236}">
                <a16:creationId xmlns:a16="http://schemas.microsoft.com/office/drawing/2014/main" id="{4F1DDB05-AE17-AA43-94B9-30C764F962D8}"/>
              </a:ext>
            </a:extLst>
          </p:cNvPr>
          <p:cNvGrpSpPr>
            <a:grpSpLocks/>
          </p:cNvGrpSpPr>
          <p:nvPr/>
        </p:nvGrpSpPr>
        <p:grpSpPr bwMode="auto">
          <a:xfrm>
            <a:off x="2946400" y="1431925"/>
            <a:ext cx="1897063" cy="1781175"/>
            <a:chOff x="1287153" y="1699310"/>
            <a:chExt cx="1897062" cy="17811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F25182-3532-CC46-80B9-600B51CF004F}"/>
                </a:ext>
              </a:extLst>
            </p:cNvPr>
            <p:cNvSpPr/>
            <p:nvPr/>
          </p:nvSpPr>
          <p:spPr bwMode="auto">
            <a:xfrm>
              <a:off x="1287153" y="1699310"/>
              <a:ext cx="1897062" cy="1781175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Verdana" panose="020B0604030504040204" pitchFamily="34" charset="0"/>
                <a:buChar char="−"/>
                <a:defRPr sz="24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Verdana" panose="020B0604030504040204" pitchFamily="34" charset="0"/>
                <a:buChar char="−"/>
                <a:defRPr sz="20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 b="0">
                  <a:solidFill>
                    <a:srgbClr val="0000FF"/>
                  </a:solidFill>
                  <a:latin typeface="+mn-lt"/>
                </a:rPr>
                <a:t>“Thing”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299E93D-C09C-C946-9580-839818C08D2D}"/>
                </a:ext>
              </a:extLst>
            </p:cNvPr>
            <p:cNvSpPr/>
            <p:nvPr/>
          </p:nvSpPr>
          <p:spPr bwMode="auto">
            <a:xfrm>
              <a:off x="1418916" y="1777098"/>
              <a:ext cx="1676399" cy="617537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Verdana" panose="020B0604030504040204" pitchFamily="34" charset="0"/>
                <a:buChar char="−"/>
                <a:defRPr sz="24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Verdana" panose="020B0604030504040204" pitchFamily="34" charset="0"/>
                <a:buChar char="−"/>
                <a:defRPr sz="20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400" b="0">
                  <a:solidFill>
                    <a:srgbClr val="0000FF"/>
                  </a:solidFill>
                  <a:latin typeface="+mn-lt"/>
                </a:rPr>
                <a:t>Sensors &amp; Actuators</a:t>
              </a:r>
              <a:endParaRPr lang="en-US" altLang="en-US" sz="1400" b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21A2D4-AE38-B342-9245-9552CBBF24BC}"/>
                </a:ext>
              </a:extLst>
            </p:cNvPr>
            <p:cNvSpPr/>
            <p:nvPr/>
          </p:nvSpPr>
          <p:spPr bwMode="auto">
            <a:xfrm>
              <a:off x="1398278" y="2934385"/>
              <a:ext cx="1674812" cy="441325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Verdana" panose="020B0604030504040204" pitchFamily="34" charset="0"/>
                <a:buChar char="−"/>
                <a:defRPr sz="24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Verdana" panose="020B0604030504040204" pitchFamily="34" charset="0"/>
                <a:buChar char="−"/>
                <a:defRPr sz="20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400" b="0">
                  <a:solidFill>
                    <a:srgbClr val="0000FF"/>
                  </a:solidFill>
                  <a:latin typeface="+mn-lt"/>
                </a:rPr>
                <a:t>Communications</a:t>
              </a:r>
              <a:endParaRPr lang="en-US" altLang="en-US" sz="1400" b="0">
                <a:solidFill>
                  <a:srgbClr val="0000FF"/>
                </a:solidFill>
                <a:latin typeface="+mn-lt"/>
              </a:endParaRPr>
            </a:p>
          </p:txBody>
        </p:sp>
      </p:grpSp>
      <p:sp>
        <p:nvSpPr>
          <p:cNvPr id="59398" name="TextBox 5">
            <a:extLst>
              <a:ext uri="{FF2B5EF4-FFF2-40B4-BE49-F238E27FC236}">
                <a16:creationId xmlns:a16="http://schemas.microsoft.com/office/drawing/2014/main" id="{6E05EF45-908A-CE4F-9685-32A1FF330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7800" y="971550"/>
            <a:ext cx="19110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0">
                <a:solidFill>
                  <a:srgbClr val="0000FF"/>
                </a:solidFill>
                <a:latin typeface="+mn-lt"/>
              </a:rPr>
              <a:t>User/Environment</a:t>
            </a:r>
            <a:endParaRPr lang="en-US" altLang="en-US" sz="1800" b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2DD24-001D-8643-9D29-703AA26751BA}"/>
              </a:ext>
            </a:extLst>
          </p:cNvPr>
          <p:cNvSpPr/>
          <p:nvPr/>
        </p:nvSpPr>
        <p:spPr>
          <a:xfrm>
            <a:off x="3351213" y="5805488"/>
            <a:ext cx="1223962" cy="647700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 b="0">
                <a:solidFill>
                  <a:srgbClr val="0000FF"/>
                </a:solidFill>
                <a:latin typeface="+mn-lt"/>
              </a:rPr>
              <a:t>Servers</a:t>
            </a:r>
            <a:endParaRPr lang="en-US" altLang="en-US" sz="1800" b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49AD03-ABEF-504A-90DF-0908EB6D21DB}"/>
              </a:ext>
            </a:extLst>
          </p:cNvPr>
          <p:cNvSpPr/>
          <p:nvPr/>
        </p:nvSpPr>
        <p:spPr>
          <a:xfrm>
            <a:off x="5724525" y="3286125"/>
            <a:ext cx="2879725" cy="1285875"/>
          </a:xfrm>
          <a:prstGeom prst="ellipse">
            <a:avLst/>
          </a:prstGeom>
          <a:solidFill>
            <a:srgbClr val="D0B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59401" name="Picture 28">
            <a:extLst>
              <a:ext uri="{FF2B5EF4-FFF2-40B4-BE49-F238E27FC236}">
                <a16:creationId xmlns:a16="http://schemas.microsoft.com/office/drawing/2014/main" id="{97F4FCE5-CB8B-BD44-ABAA-A80480B51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3" t="23505" r="5774" b="38515"/>
          <a:stretch>
            <a:fillRect/>
          </a:stretch>
        </p:blipFill>
        <p:spPr bwMode="auto">
          <a:xfrm>
            <a:off x="6307138" y="3635375"/>
            <a:ext cx="37782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2" name="Picture 28">
            <a:extLst>
              <a:ext uri="{FF2B5EF4-FFF2-40B4-BE49-F238E27FC236}">
                <a16:creationId xmlns:a16="http://schemas.microsoft.com/office/drawing/2014/main" id="{24B576B1-59E0-C649-A948-A0E0F5860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3" t="23505" r="5774" b="38515"/>
          <a:stretch>
            <a:fillRect/>
          </a:stretch>
        </p:blipFill>
        <p:spPr bwMode="auto">
          <a:xfrm>
            <a:off x="6961188" y="3922713"/>
            <a:ext cx="3778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3" name="Picture 28">
            <a:extLst>
              <a:ext uri="{FF2B5EF4-FFF2-40B4-BE49-F238E27FC236}">
                <a16:creationId xmlns:a16="http://schemas.microsoft.com/office/drawing/2014/main" id="{E729C2E1-E96D-AC42-8A08-B2D81A7DE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3" t="23505" r="5774" b="38515"/>
          <a:stretch>
            <a:fillRect/>
          </a:stretch>
        </p:blipFill>
        <p:spPr bwMode="auto">
          <a:xfrm>
            <a:off x="7810500" y="4067175"/>
            <a:ext cx="37782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4" name="Picture 28">
            <a:extLst>
              <a:ext uri="{FF2B5EF4-FFF2-40B4-BE49-F238E27FC236}">
                <a16:creationId xmlns:a16="http://schemas.microsoft.com/office/drawing/2014/main" id="{15366B18-4944-094C-9A3E-D7767E573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3" t="23505" r="5774" b="38515"/>
          <a:stretch>
            <a:fillRect/>
          </a:stretch>
        </p:blipFill>
        <p:spPr bwMode="auto">
          <a:xfrm>
            <a:off x="7626350" y="3540125"/>
            <a:ext cx="37782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5" name="Picture 28">
            <a:extLst>
              <a:ext uri="{FF2B5EF4-FFF2-40B4-BE49-F238E27FC236}">
                <a16:creationId xmlns:a16="http://schemas.microsoft.com/office/drawing/2014/main" id="{AC2E90E8-8053-324D-9484-78889C8E8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3" t="23505" r="5774" b="38515"/>
          <a:stretch>
            <a:fillRect/>
          </a:stretch>
        </p:blipFill>
        <p:spPr bwMode="auto">
          <a:xfrm>
            <a:off x="6880225" y="3360738"/>
            <a:ext cx="3778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9406" name="Group 17">
            <a:extLst>
              <a:ext uri="{FF2B5EF4-FFF2-40B4-BE49-F238E27FC236}">
                <a16:creationId xmlns:a16="http://schemas.microsoft.com/office/drawing/2014/main" id="{0266A73B-2494-7546-B665-A2407E4DAD96}"/>
              </a:ext>
            </a:extLst>
          </p:cNvPr>
          <p:cNvGrpSpPr>
            <a:grpSpLocks/>
          </p:cNvGrpSpPr>
          <p:nvPr/>
        </p:nvGrpSpPr>
        <p:grpSpPr bwMode="auto">
          <a:xfrm>
            <a:off x="5748338" y="1543050"/>
            <a:ext cx="2495550" cy="1381125"/>
            <a:chOff x="4427984" y="1484784"/>
            <a:chExt cx="2496602" cy="1381583"/>
          </a:xfrm>
        </p:grpSpPr>
        <p:pic>
          <p:nvPicPr>
            <p:cNvPr id="30754" name="Picture 15">
              <a:extLst>
                <a:ext uri="{FF2B5EF4-FFF2-40B4-BE49-F238E27FC236}">
                  <a16:creationId xmlns:a16="http://schemas.microsoft.com/office/drawing/2014/main" id="{1582BFE0-E6AC-614E-A531-DC9224F0B4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9" t="5090" r="2489" b="8569"/>
            <a:stretch>
              <a:fillRect/>
            </a:stretch>
          </p:blipFill>
          <p:spPr bwMode="auto">
            <a:xfrm>
              <a:off x="4427984" y="1484784"/>
              <a:ext cx="2496602" cy="1381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708688">
                        <a:alpha val="50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7" name="Rectangular Callout 16">
              <a:extLst>
                <a:ext uri="{FF2B5EF4-FFF2-40B4-BE49-F238E27FC236}">
                  <a16:creationId xmlns:a16="http://schemas.microsoft.com/office/drawing/2014/main" id="{419F339C-312B-834B-AA23-AD0801D7A99F}"/>
                </a:ext>
              </a:extLst>
            </p:cNvPr>
            <p:cNvSpPr/>
            <p:nvPr/>
          </p:nvSpPr>
          <p:spPr>
            <a:xfrm>
              <a:off x="4427984" y="1495901"/>
              <a:ext cx="2496602" cy="1370466"/>
            </a:xfrm>
            <a:prstGeom prst="wedgeRectCallout">
              <a:avLst>
                <a:gd name="adj1" fmla="val 1890"/>
                <a:gd name="adj2" fmla="val 80788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Verdana" panose="020B0604030504040204" pitchFamily="34" charset="0"/>
                <a:buChar char="−"/>
                <a:defRPr sz="24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Verdana" panose="020B0604030504040204" pitchFamily="34" charset="0"/>
                <a:buChar char="−"/>
                <a:defRPr sz="20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 b="0">
                <a:solidFill>
                  <a:srgbClr val="FFFFFF"/>
                </a:solidFill>
                <a:latin typeface="+mn-lt"/>
              </a:endParaRPr>
            </a:p>
          </p:txBody>
        </p:sp>
      </p:grp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4804D09E-97BE-7945-9DF8-9F012B40E91A}"/>
              </a:ext>
            </a:extLst>
          </p:cNvPr>
          <p:cNvSpPr/>
          <p:nvPr/>
        </p:nvSpPr>
        <p:spPr>
          <a:xfrm>
            <a:off x="5724525" y="1025525"/>
            <a:ext cx="1079500" cy="315913"/>
          </a:xfrm>
          <a:prstGeom prst="wedgeRectCallout">
            <a:avLst>
              <a:gd name="adj1" fmla="val 46692"/>
              <a:gd name="adj2" fmla="val 21060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400" b="0">
                <a:latin typeface="+mn-lt"/>
              </a:rPr>
              <a:t>2 sensors</a:t>
            </a:r>
            <a:endParaRPr lang="en-US" altLang="en-US" sz="1400" b="0">
              <a:latin typeface="+mn-lt"/>
            </a:endParaRPr>
          </a:p>
        </p:txBody>
      </p:sp>
      <p:sp>
        <p:nvSpPr>
          <p:cNvPr id="37" name="Rectangular Callout 36">
            <a:extLst>
              <a:ext uri="{FF2B5EF4-FFF2-40B4-BE49-F238E27FC236}">
                <a16:creationId xmlns:a16="http://schemas.microsoft.com/office/drawing/2014/main" id="{440FB841-F53E-E341-B4BC-6ED2BE7B2925}"/>
              </a:ext>
            </a:extLst>
          </p:cNvPr>
          <p:cNvSpPr/>
          <p:nvPr/>
        </p:nvSpPr>
        <p:spPr>
          <a:xfrm>
            <a:off x="6875463" y="693738"/>
            <a:ext cx="1873250" cy="647700"/>
          </a:xfrm>
          <a:prstGeom prst="wedgeRectCallout">
            <a:avLst>
              <a:gd name="adj1" fmla="val -6568"/>
              <a:gd name="adj2" fmla="val 11779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400" b="0">
                <a:latin typeface="+mn-lt"/>
              </a:rPr>
              <a:t>IEEE 802.15.4 2.4GHz RF System</a:t>
            </a:r>
            <a:endParaRPr lang="en-US" altLang="en-US" sz="1400" b="0">
              <a:latin typeface="+mn-lt"/>
            </a:endParaRPr>
          </a:p>
        </p:txBody>
      </p:sp>
      <p:sp>
        <p:nvSpPr>
          <p:cNvPr id="59409" name="TextBox 27">
            <a:extLst>
              <a:ext uri="{FF2B5EF4-FFF2-40B4-BE49-F238E27FC236}">
                <a16:creationId xmlns:a16="http://schemas.microsoft.com/office/drawing/2014/main" id="{0ABB9FA8-C1DC-574D-B1C0-798DAECFC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1609725"/>
            <a:ext cx="7970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b="0">
                <a:solidFill>
                  <a:srgbClr val="C00000"/>
                </a:solidFill>
                <a:latin typeface="+mn-lt"/>
              </a:rPr>
              <a:t>XM1000</a:t>
            </a:r>
            <a:endParaRPr lang="en-US" altLang="en-US" sz="1400" b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9" name="Up-Down Arrow 28">
            <a:extLst>
              <a:ext uri="{FF2B5EF4-FFF2-40B4-BE49-F238E27FC236}">
                <a16:creationId xmlns:a16="http://schemas.microsoft.com/office/drawing/2014/main" id="{E98F4D13-7B5C-F94C-92B9-FEA5A992561D}"/>
              </a:ext>
            </a:extLst>
          </p:cNvPr>
          <p:cNvSpPr/>
          <p:nvPr/>
        </p:nvSpPr>
        <p:spPr>
          <a:xfrm>
            <a:off x="1403350" y="1484313"/>
            <a:ext cx="431800" cy="1717675"/>
          </a:xfrm>
          <a:prstGeom prst="upDownArrow">
            <a:avLst>
              <a:gd name="adj1" fmla="val 50000"/>
              <a:gd name="adj2" fmla="val 92833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0" name="Up-Down Arrow 39">
            <a:extLst>
              <a:ext uri="{FF2B5EF4-FFF2-40B4-BE49-F238E27FC236}">
                <a16:creationId xmlns:a16="http://schemas.microsoft.com/office/drawing/2014/main" id="{9857F5D0-0F4C-804D-8FE2-4CAD3C14BF68}"/>
              </a:ext>
            </a:extLst>
          </p:cNvPr>
          <p:cNvSpPr/>
          <p:nvPr/>
        </p:nvSpPr>
        <p:spPr>
          <a:xfrm>
            <a:off x="1403350" y="3213100"/>
            <a:ext cx="431800" cy="2952750"/>
          </a:xfrm>
          <a:prstGeom prst="upDownArrow">
            <a:avLst>
              <a:gd name="adj1" fmla="val 50000"/>
              <a:gd name="adj2" fmla="val 92833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3FB08F1-AB18-B14D-9EC8-4EEED7C335DF}"/>
              </a:ext>
            </a:extLst>
          </p:cNvPr>
          <p:cNvCxnSpPr/>
          <p:nvPr/>
        </p:nvCxnSpPr>
        <p:spPr>
          <a:xfrm flipH="1">
            <a:off x="971550" y="1484313"/>
            <a:ext cx="15128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3B322F-C0C1-924B-A483-FE94204A40F8}"/>
              </a:ext>
            </a:extLst>
          </p:cNvPr>
          <p:cNvCxnSpPr/>
          <p:nvPr/>
        </p:nvCxnSpPr>
        <p:spPr>
          <a:xfrm flipH="1">
            <a:off x="971550" y="3213100"/>
            <a:ext cx="15128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60CDFD7-6FBE-BC4B-BCDC-6A16F7A6ECCB}"/>
              </a:ext>
            </a:extLst>
          </p:cNvPr>
          <p:cNvCxnSpPr/>
          <p:nvPr/>
        </p:nvCxnSpPr>
        <p:spPr>
          <a:xfrm flipH="1">
            <a:off x="971550" y="6165850"/>
            <a:ext cx="15128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415" name="TextBox 5">
            <a:extLst>
              <a:ext uri="{FF2B5EF4-FFF2-40B4-BE49-F238E27FC236}">
                <a16:creationId xmlns:a16="http://schemas.microsoft.com/office/drawing/2014/main" id="{F6AA396F-F270-DB44-B1C5-CADECAEC4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019300"/>
            <a:ext cx="9826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 b="0">
                <a:latin typeface="+mn-lt"/>
              </a:rPr>
              <a:t>Device level</a:t>
            </a:r>
            <a:endParaRPr lang="en-US" altLang="en-US" sz="1800" b="0">
              <a:latin typeface="+mn-lt"/>
            </a:endParaRPr>
          </a:p>
        </p:txBody>
      </p:sp>
      <p:sp>
        <p:nvSpPr>
          <p:cNvPr id="59416" name="TextBox 5">
            <a:extLst>
              <a:ext uri="{FF2B5EF4-FFF2-40B4-BE49-F238E27FC236}">
                <a16:creationId xmlns:a16="http://schemas.microsoft.com/office/drawing/2014/main" id="{A9BA721E-5D59-074D-8D67-3065A36FE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583113"/>
            <a:ext cx="12255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 b="0">
                <a:latin typeface="+mn-lt"/>
              </a:rPr>
              <a:t>Network level</a:t>
            </a:r>
            <a:endParaRPr lang="en-US" altLang="en-US" sz="1800" b="0">
              <a:latin typeface="+mn-lt"/>
            </a:endParaRPr>
          </a:p>
        </p:txBody>
      </p:sp>
      <p:pic>
        <p:nvPicPr>
          <p:cNvPr id="59417" name="Picture 30" descr="http://www.icpdas-europe.com/uploads/tx_v4icpdascatalog/125975/web/icpdas/zb-2550-t_cr_1.jpg">
            <a:extLst>
              <a:ext uri="{FF2B5EF4-FFF2-40B4-BE49-F238E27FC236}">
                <a16:creationId xmlns:a16="http://schemas.microsoft.com/office/drawing/2014/main" id="{5C847217-9766-9342-A49F-5023D971D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4149725"/>
            <a:ext cx="49212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18" name="Picture 28">
            <a:extLst>
              <a:ext uri="{FF2B5EF4-FFF2-40B4-BE49-F238E27FC236}">
                <a16:creationId xmlns:a16="http://schemas.microsoft.com/office/drawing/2014/main" id="{DC1A5137-B7F1-9A41-9CEE-98DCF607A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3" t="23505" r="5774" b="38515"/>
          <a:stretch>
            <a:fillRect/>
          </a:stretch>
        </p:blipFill>
        <p:spPr bwMode="auto">
          <a:xfrm>
            <a:off x="7208838" y="4365625"/>
            <a:ext cx="3778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30721">
            <a:extLst>
              <a:ext uri="{FF2B5EF4-FFF2-40B4-BE49-F238E27FC236}">
                <a16:creationId xmlns:a16="http://schemas.microsoft.com/office/drawing/2014/main" id="{754548B7-D40F-644A-8F07-7EDD1633F158}"/>
              </a:ext>
            </a:extLst>
          </p:cNvPr>
          <p:cNvCxnSpPr>
            <a:endCxn id="59420" idx="0"/>
          </p:cNvCxnSpPr>
          <p:nvPr/>
        </p:nvCxnSpPr>
        <p:spPr>
          <a:xfrm flipH="1">
            <a:off x="6650038" y="4640263"/>
            <a:ext cx="52387" cy="37465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420" name="TextBox 5">
            <a:extLst>
              <a:ext uri="{FF2B5EF4-FFF2-40B4-BE49-F238E27FC236}">
                <a16:creationId xmlns:a16="http://schemas.microsoft.com/office/drawing/2014/main" id="{9816E620-6B0A-1D4C-ACBC-729FFE921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2663" y="5014913"/>
            <a:ext cx="11731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 b="0">
                <a:latin typeface="+mn-lt"/>
              </a:rPr>
              <a:t>The Internet</a:t>
            </a:r>
            <a:endParaRPr lang="en-US" altLang="en-US" sz="1800" b="0">
              <a:latin typeface="+mn-lt"/>
            </a:endParaRPr>
          </a:p>
        </p:txBody>
      </p:sp>
      <p:pic>
        <p:nvPicPr>
          <p:cNvPr id="59421" name="Picture 28">
            <a:extLst>
              <a:ext uri="{FF2B5EF4-FFF2-40B4-BE49-F238E27FC236}">
                <a16:creationId xmlns:a16="http://schemas.microsoft.com/office/drawing/2014/main" id="{C8954623-6A2F-A743-9548-B88ECA2B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3" t="23505" r="5774" b="38515"/>
          <a:stretch>
            <a:fillRect/>
          </a:stretch>
        </p:blipFill>
        <p:spPr bwMode="auto">
          <a:xfrm>
            <a:off x="6099175" y="4140200"/>
            <a:ext cx="3778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2">
            <a:extLst>
              <a:ext uri="{FF2B5EF4-FFF2-40B4-BE49-F238E27FC236}">
                <a16:creationId xmlns:a16="http://schemas.microsoft.com/office/drawing/2014/main" id="{EE7D1A09-010D-1848-9D12-409ECF6F8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67625" y="5556250"/>
            <a:ext cx="657225" cy="1257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745" name="Elbow Connector 30744">
            <a:extLst>
              <a:ext uri="{FF2B5EF4-FFF2-40B4-BE49-F238E27FC236}">
                <a16:creationId xmlns:a16="http://schemas.microsoft.com/office/drawing/2014/main" id="{B7C4DB4D-3E81-234A-81B7-5FF6624C63ED}"/>
              </a:ext>
            </a:extLst>
          </p:cNvPr>
          <p:cNvCxnSpPr>
            <a:stCxn id="59420" idx="2"/>
          </p:cNvCxnSpPr>
          <p:nvPr/>
        </p:nvCxnSpPr>
        <p:spPr>
          <a:xfrm rot="16200000" flipH="1">
            <a:off x="6896894" y="5414169"/>
            <a:ext cx="523875" cy="1017587"/>
          </a:xfrm>
          <a:prstGeom prst="bentConnector2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5F338CA0-4206-D648-B2A2-ACE54A3428E0}"/>
              </a:ext>
            </a:extLst>
          </p:cNvPr>
          <p:cNvSpPr/>
          <p:nvPr/>
        </p:nvSpPr>
        <p:spPr>
          <a:xfrm>
            <a:off x="3282950" y="4010025"/>
            <a:ext cx="1225550" cy="647700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 b="0">
                <a:solidFill>
                  <a:srgbClr val="0000FF"/>
                </a:solidFill>
                <a:latin typeface="+mn-lt"/>
              </a:rPr>
              <a:t>Gateway</a:t>
            </a:r>
            <a:endParaRPr lang="en-US" altLang="en-US" sz="1800" b="0">
              <a:solidFill>
                <a:srgbClr val="0000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4827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A680-B1E9-6347-8521-2F6A9B3FB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IoT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F724E-17C0-6746-ADE0-35CBBE619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1052737"/>
            <a:ext cx="7896225" cy="5329014"/>
          </a:xfrm>
        </p:spPr>
        <p:txBody>
          <a:bodyPr/>
          <a:lstStyle/>
          <a:p>
            <a:r>
              <a:rPr lang="en-US" dirty="0"/>
              <a:t>Internet of Things (IoT) has five parts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Sensors:</a:t>
            </a:r>
            <a:r>
              <a:rPr lang="en-US" dirty="0"/>
              <a:t> To sense and collect data about environment</a:t>
            </a:r>
          </a:p>
          <a:p>
            <a:pPr lvl="2"/>
            <a:r>
              <a:rPr lang="en-IN" dirty="0"/>
              <a:t>Smart thermostats, Street and highway sensors,  Smartphones with their motion sensors and GPS location receivers, Industrial sensors</a:t>
            </a:r>
          </a:p>
          <a:p>
            <a:pPr lvl="3"/>
            <a:r>
              <a:rPr lang="en-IN" dirty="0"/>
              <a:t>Tiny, cheap, Variety</a:t>
            </a:r>
          </a:p>
          <a:p>
            <a:pPr lvl="1"/>
            <a:r>
              <a:rPr lang="en-IN" dirty="0">
                <a:solidFill>
                  <a:srgbClr val="C00000"/>
                </a:solidFill>
              </a:rPr>
              <a:t>Processors and Memory: </a:t>
            </a:r>
            <a:r>
              <a:rPr lang="en-IN" dirty="0"/>
              <a:t>to store data and to figure out what to do with the data coming from sensors and users; Microcontroller</a:t>
            </a:r>
          </a:p>
          <a:p>
            <a:pPr lvl="2"/>
            <a:r>
              <a:rPr lang="en-IN" dirty="0"/>
              <a:t>Within individual devices (cheap miniature computer)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Actuators: </a:t>
            </a:r>
            <a:r>
              <a:rPr lang="en-US" dirty="0"/>
              <a:t>Mainly output components</a:t>
            </a:r>
          </a:p>
          <a:p>
            <a:pPr lvl="2"/>
            <a:r>
              <a:rPr lang="en-US" dirty="0"/>
              <a:t>They alter the surroundings: Adding lighting, heat, sound, controlling motors to move objects, Displaying messages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>
                <a:solidFill>
                  <a:srgbClr val="C00000"/>
                </a:solidFill>
              </a:rPr>
              <a:t>The connecting network:</a:t>
            </a:r>
            <a:r>
              <a:rPr lang="en-US" dirty="0"/>
              <a:t> The Internet, and low level networks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Power supply, Battery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The Cloud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0E3DB51-46F5-6549-87B5-16C69D1E6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8" y="64452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990000"/>
              </a:buClr>
              <a:buSzPct val="60000"/>
              <a:buFont typeface="Wingdings 2" pitchFamily="2" charset="2"/>
              <a:buChar char="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indent="-285750">
              <a:spcBef>
                <a:spcPct val="20000"/>
              </a:spcBef>
              <a:buClr>
                <a:srgbClr val="990000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indent="-228600"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6pPr>
            <a:lvl7pPr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7pPr>
            <a:lvl8pPr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8pPr>
            <a:lvl9pPr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 err="1">
                <a:solidFill>
                  <a:srgbClr val="898989"/>
                </a:solidFill>
              </a:rPr>
              <a:t>RaviMittal@iitgoa</a:t>
            </a:r>
            <a:endParaRPr lang="en-US" altLang="en-US" sz="12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564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Sensor Technology</a:t>
            </a:r>
          </a:p>
        </p:txBody>
      </p:sp>
      <p:pic>
        <p:nvPicPr>
          <p:cNvPr id="2050" name="Picture 2" descr="Triple Axis Accelerometer - ADXL3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4" y="200025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95453" y="4077384"/>
            <a:ext cx="17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Accelerometer</a:t>
            </a:r>
          </a:p>
          <a:p>
            <a:pPr algn="ctr"/>
            <a:r>
              <a:rPr lang="en-US" dirty="0"/>
              <a:t>(4mm diameter)</a:t>
            </a:r>
          </a:p>
        </p:txBody>
      </p:sp>
      <p:pic>
        <p:nvPicPr>
          <p:cNvPr id="2052" name="Picture 4" descr="Pulse Sens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54" y="20574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645110" y="4191684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Pulse Sensor</a:t>
            </a:r>
          </a:p>
          <a:p>
            <a:pPr algn="ctr"/>
            <a:r>
              <a:rPr lang="en-US" dirty="0"/>
              <a:t>$25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060" y="1791384"/>
            <a:ext cx="24003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52815" y="4191684"/>
            <a:ext cx="1386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Force Sensor</a:t>
            </a:r>
          </a:p>
          <a:p>
            <a:r>
              <a:rPr lang="en-US" dirty="0"/>
              <a:t>(0.1N – 10N)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52852" y="5410200"/>
            <a:ext cx="383342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https://www.sparkfun.com/</a:t>
            </a:r>
            <a:endParaRPr lang="en-US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https://www.adafruit.com/</a:t>
            </a:r>
            <a:endParaRPr lang="en-US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514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E38985-9A5F-D547-B9A1-B30B929BF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4744244"/>
            <a:ext cx="8386763" cy="1619138"/>
          </a:xfrm>
        </p:spPr>
        <p:txBody>
          <a:bodyPr/>
          <a:lstStyle/>
          <a:p>
            <a:r>
              <a:rPr lang="en-IN" sz="1600" dirty="0"/>
              <a:t> Low-cost mini-computer with the physical size of </a:t>
            </a:r>
            <a:r>
              <a:rPr lang="en-IN" sz="1600" dirty="0" err="1"/>
              <a:t>acredit</a:t>
            </a:r>
            <a:r>
              <a:rPr lang="en-IN" sz="1600" dirty="0"/>
              <a:t> card</a:t>
            </a:r>
          </a:p>
          <a:p>
            <a:r>
              <a:rPr lang="en-IN" sz="1600" dirty="0"/>
              <a:t>Runs various </a:t>
            </a:r>
            <a:r>
              <a:rPr lang="en-IN" sz="1600" dirty="0" err="1"/>
              <a:t>flavors</a:t>
            </a:r>
            <a:r>
              <a:rPr lang="en-IN" sz="1600" dirty="0"/>
              <a:t> of Linux and can perform almost all tasks that a normal desktop computer can do</a:t>
            </a:r>
          </a:p>
          <a:p>
            <a:r>
              <a:rPr lang="en-IN" sz="1600" dirty="0"/>
              <a:t>Interfaces for sensors and actuators through the general purpose I/O pins</a:t>
            </a:r>
          </a:p>
          <a:p>
            <a:r>
              <a:rPr lang="en-IN" sz="1600" dirty="0"/>
              <a:t>Supports Python </a:t>
            </a:r>
          </a:p>
          <a:p>
            <a:endParaRPr lang="en-IN" sz="1600" dirty="0"/>
          </a:p>
          <a:p>
            <a:endParaRPr lang="en-IN" sz="1600" dirty="0"/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894CC1-3192-AE48-BE4D-F3E060CD8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Cheap Mini Computer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1720C-13A6-F640-A0A9-EB37D015C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50" y="1124744"/>
            <a:ext cx="62357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24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4CB9FA-2D7D-0D48-890E-13C7B916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Actuators</a:t>
            </a:r>
          </a:p>
        </p:txBody>
      </p:sp>
      <p:pic>
        <p:nvPicPr>
          <p:cNvPr id="4098" name="Picture 2" descr="Sensors and Actuators of the IoT | Novatec">
            <a:extLst>
              <a:ext uri="{FF2B5EF4-FFF2-40B4-BE49-F238E27FC236}">
                <a16:creationId xmlns:a16="http://schemas.microsoft.com/office/drawing/2014/main" id="{CEF09867-24D5-B344-8761-1530506AC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645024"/>
            <a:ext cx="6912768" cy="248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ensors, Actuators and IoT. When I attended a recent… | by Mike Vladimer |  Medium">
            <a:extLst>
              <a:ext uri="{FF2B5EF4-FFF2-40B4-BE49-F238E27FC236}">
                <a16:creationId xmlns:a16="http://schemas.microsoft.com/office/drawing/2014/main" id="{6C5BE12B-143B-5A42-BB30-EB5D57E5D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542095"/>
            <a:ext cx="50673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628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1F2AF7-A26E-CC43-AF27-190EA300E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and Actuators in a self driving car</a:t>
            </a:r>
          </a:p>
        </p:txBody>
      </p:sp>
      <p:pic>
        <p:nvPicPr>
          <p:cNvPr id="5122" name="Picture 2" descr="Development of Steering Control System for Autonomous Vehicle Using  Geometry‐Based Path Tracking Algorithm - Park - 2015 - ETRI Journal - Wiley  Online Library">
            <a:extLst>
              <a:ext uri="{FF2B5EF4-FFF2-40B4-BE49-F238E27FC236}">
                <a16:creationId xmlns:a16="http://schemas.microsoft.com/office/drawing/2014/main" id="{2AD134A3-44B3-D448-BDD1-660616828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47" y="1268760"/>
            <a:ext cx="7464222" cy="501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683E79-AB42-D440-9D69-FD155DFDFFC8}"/>
              </a:ext>
            </a:extLst>
          </p:cNvPr>
          <p:cNvSpPr txBox="1"/>
          <p:nvPr/>
        </p:nvSpPr>
        <p:spPr>
          <a:xfrm>
            <a:off x="18336" y="6487775"/>
            <a:ext cx="2469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70C0"/>
                </a:solidFill>
                <a:latin typeface="Calibri" pitchFamily="34" charset="0"/>
              </a:rPr>
              <a:t>Source: Wiley online library</a:t>
            </a:r>
          </a:p>
        </p:txBody>
      </p:sp>
    </p:spTree>
    <p:extLst>
      <p:ext uri="{BB962C8B-B14F-4D97-AF65-F5344CB8AC3E}">
        <p14:creationId xmlns:p14="http://schemas.microsoft.com/office/powerpoint/2010/main" val="2065405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Content Placeholder 2">
            <a:extLst>
              <a:ext uri="{FF2B5EF4-FFF2-40B4-BE49-F238E27FC236}">
                <a16:creationId xmlns:a16="http://schemas.microsoft.com/office/drawing/2014/main" id="{C01CE4E0-2E07-5440-87A3-799D87E85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The Internet serves as a wide area networking for a local network</a:t>
            </a:r>
          </a:p>
          <a:p>
            <a:r>
              <a:rPr lang="en-GB" altLang="en-US" dirty="0"/>
              <a:t>The Internet uses TCP/IP. This implies that things must also support TCP/IP</a:t>
            </a:r>
          </a:p>
          <a:p>
            <a:r>
              <a:rPr lang="en-GB" altLang="en-US" dirty="0"/>
              <a:t>Gateway (or sink)</a:t>
            </a:r>
          </a:p>
          <a:p>
            <a:pPr lvl="1"/>
            <a:r>
              <a:rPr lang="en-GB" altLang="en-US" dirty="0"/>
              <a:t>For a practical deployment, a gateway is often needed in a network</a:t>
            </a:r>
          </a:p>
          <a:p>
            <a:pPr lvl="1"/>
            <a:r>
              <a:rPr lang="en-GB" altLang="en-US" dirty="0"/>
              <a:t>It offers relaying packets between the network and the Internet</a:t>
            </a:r>
          </a:p>
          <a:p>
            <a:endParaRPr lang="en-GB" altLang="en-US" dirty="0"/>
          </a:p>
        </p:txBody>
      </p:sp>
      <p:sp>
        <p:nvSpPr>
          <p:cNvPr id="64514" name="Title 1">
            <a:extLst>
              <a:ext uri="{FF2B5EF4-FFF2-40B4-BE49-F238E27FC236}">
                <a16:creationId xmlns:a16="http://schemas.microsoft.com/office/drawing/2014/main" id="{04B85E3B-D484-4C46-9CB7-5F9397105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The Internet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C8DEC-A05D-064F-A3D0-A9FD2574CFDF}"/>
              </a:ext>
            </a:extLst>
          </p:cNvPr>
          <p:cNvSpPr/>
          <p:nvPr/>
        </p:nvSpPr>
        <p:spPr>
          <a:xfrm>
            <a:off x="1587500" y="4735513"/>
            <a:ext cx="2879725" cy="1287462"/>
          </a:xfrm>
          <a:prstGeom prst="ellipse">
            <a:avLst/>
          </a:prstGeom>
          <a:solidFill>
            <a:srgbClr val="D0B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pic>
        <p:nvPicPr>
          <p:cNvPr id="64517" name="Picture 28">
            <a:extLst>
              <a:ext uri="{FF2B5EF4-FFF2-40B4-BE49-F238E27FC236}">
                <a16:creationId xmlns:a16="http://schemas.microsoft.com/office/drawing/2014/main" id="{F125F715-9B00-0C41-8FE9-7F850C55D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3" t="23505" r="5774" b="38515"/>
          <a:stretch>
            <a:fillRect/>
          </a:stretch>
        </p:blipFill>
        <p:spPr bwMode="auto">
          <a:xfrm>
            <a:off x="2105025" y="4978400"/>
            <a:ext cx="3778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8" name="Picture 28">
            <a:extLst>
              <a:ext uri="{FF2B5EF4-FFF2-40B4-BE49-F238E27FC236}">
                <a16:creationId xmlns:a16="http://schemas.microsoft.com/office/drawing/2014/main" id="{07142EAC-DC33-D946-86A7-61B7D9980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3" t="23505" r="5774" b="38515"/>
          <a:stretch>
            <a:fillRect/>
          </a:stretch>
        </p:blipFill>
        <p:spPr bwMode="auto">
          <a:xfrm>
            <a:off x="2824163" y="5372100"/>
            <a:ext cx="37782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9" name="Picture 28">
            <a:extLst>
              <a:ext uri="{FF2B5EF4-FFF2-40B4-BE49-F238E27FC236}">
                <a16:creationId xmlns:a16="http://schemas.microsoft.com/office/drawing/2014/main" id="{2E83A618-F758-D84F-A8C8-4E98B9B69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3" t="23505" r="5774" b="38515"/>
          <a:stretch>
            <a:fillRect/>
          </a:stretch>
        </p:blipFill>
        <p:spPr bwMode="auto">
          <a:xfrm>
            <a:off x="3673475" y="5518150"/>
            <a:ext cx="3778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0" name="Picture 28">
            <a:extLst>
              <a:ext uri="{FF2B5EF4-FFF2-40B4-BE49-F238E27FC236}">
                <a16:creationId xmlns:a16="http://schemas.microsoft.com/office/drawing/2014/main" id="{316ABE4F-7FEC-1147-B4AF-AA74C6220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3" t="23505" r="5774" b="38515"/>
          <a:stretch>
            <a:fillRect/>
          </a:stretch>
        </p:blipFill>
        <p:spPr bwMode="auto">
          <a:xfrm>
            <a:off x="3590925" y="4968875"/>
            <a:ext cx="3778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1" name="Picture 28">
            <a:extLst>
              <a:ext uri="{FF2B5EF4-FFF2-40B4-BE49-F238E27FC236}">
                <a16:creationId xmlns:a16="http://schemas.microsoft.com/office/drawing/2014/main" id="{3C710CAC-D39E-2249-8FD1-5735EBA5D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3" t="23505" r="5774" b="38515"/>
          <a:stretch>
            <a:fillRect/>
          </a:stretch>
        </p:blipFill>
        <p:spPr bwMode="auto">
          <a:xfrm>
            <a:off x="2744788" y="4810125"/>
            <a:ext cx="376237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2" name="Picture 30" descr="http://www.icpdas-europe.com/uploads/tx_v4icpdascatalog/125975/web/icpdas/zb-2550-t_cr_1.jpg">
            <a:extLst>
              <a:ext uri="{FF2B5EF4-FFF2-40B4-BE49-F238E27FC236}">
                <a16:creationId xmlns:a16="http://schemas.microsoft.com/office/drawing/2014/main" id="{C76323F4-54B6-A149-8D01-879D84B3B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69"/>
          <a:stretch>
            <a:fillRect/>
          </a:stretch>
        </p:blipFill>
        <p:spPr bwMode="auto">
          <a:xfrm>
            <a:off x="4222750" y="4991100"/>
            <a:ext cx="360363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3" name="Picture 28">
            <a:extLst>
              <a:ext uri="{FF2B5EF4-FFF2-40B4-BE49-F238E27FC236}">
                <a16:creationId xmlns:a16="http://schemas.microsoft.com/office/drawing/2014/main" id="{A5F6BD02-EED6-3A4C-A1C6-B11108C0D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3" t="23505" r="5774" b="38515"/>
          <a:stretch>
            <a:fillRect/>
          </a:stretch>
        </p:blipFill>
        <p:spPr bwMode="auto">
          <a:xfrm>
            <a:off x="3071813" y="5815013"/>
            <a:ext cx="3778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3878D7-3B49-B749-ADF0-82DEC2871AEA}"/>
              </a:ext>
            </a:extLst>
          </p:cNvPr>
          <p:cNvCxnSpPr>
            <a:stCxn id="64522" idx="3"/>
            <a:endCxn id="15" idx="2"/>
          </p:cNvCxnSpPr>
          <p:nvPr/>
        </p:nvCxnSpPr>
        <p:spPr>
          <a:xfrm>
            <a:off x="4583113" y="5235575"/>
            <a:ext cx="763587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525" name="Picture 28">
            <a:extLst>
              <a:ext uri="{FF2B5EF4-FFF2-40B4-BE49-F238E27FC236}">
                <a16:creationId xmlns:a16="http://schemas.microsoft.com/office/drawing/2014/main" id="{4EB68C04-48C0-484A-B830-39B5553DA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3" t="23505" r="5774" b="38515"/>
          <a:stretch>
            <a:fillRect/>
          </a:stretch>
        </p:blipFill>
        <p:spPr bwMode="auto">
          <a:xfrm>
            <a:off x="2084388" y="5656263"/>
            <a:ext cx="3778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loud 14">
            <a:extLst>
              <a:ext uri="{FF2B5EF4-FFF2-40B4-BE49-F238E27FC236}">
                <a16:creationId xmlns:a16="http://schemas.microsoft.com/office/drawing/2014/main" id="{0CF22D99-0498-9340-BAAB-64D13DB50BEC}"/>
              </a:ext>
            </a:extLst>
          </p:cNvPr>
          <p:cNvSpPr/>
          <p:nvPr/>
        </p:nvSpPr>
        <p:spPr>
          <a:xfrm>
            <a:off x="5337175" y="4498975"/>
            <a:ext cx="3051175" cy="1474788"/>
          </a:xfrm>
          <a:prstGeom prst="cloud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0000FF"/>
                </a:solidFill>
              </a:rPr>
              <a:t>The Internet</a:t>
            </a:r>
            <a:endParaRPr lang="en-US" altLang="en-US" sz="1800">
              <a:solidFill>
                <a:srgbClr val="0000FF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CEEA9EF-4761-9F44-83A7-2D2B890C8101}"/>
              </a:ext>
            </a:extLst>
          </p:cNvPr>
          <p:cNvCxnSpPr/>
          <p:nvPr/>
        </p:nvCxnSpPr>
        <p:spPr>
          <a:xfrm flipV="1">
            <a:off x="4008438" y="5372100"/>
            <a:ext cx="330200" cy="128588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71BC48-20FA-CD46-92CA-BCB6706E4604}"/>
              </a:ext>
            </a:extLst>
          </p:cNvPr>
          <p:cNvCxnSpPr/>
          <p:nvPr/>
        </p:nvCxnSpPr>
        <p:spPr>
          <a:xfrm flipV="1">
            <a:off x="3449638" y="5732463"/>
            <a:ext cx="330200" cy="128587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75B512-BED3-824C-B000-49C3AF25108C}"/>
              </a:ext>
            </a:extLst>
          </p:cNvPr>
          <p:cNvCxnSpPr/>
          <p:nvPr/>
        </p:nvCxnSpPr>
        <p:spPr>
          <a:xfrm flipV="1">
            <a:off x="2444750" y="4849813"/>
            <a:ext cx="328613" cy="128587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25671C-0812-2047-AA1A-6558254D1201}"/>
              </a:ext>
            </a:extLst>
          </p:cNvPr>
          <p:cNvCxnSpPr/>
          <p:nvPr/>
        </p:nvCxnSpPr>
        <p:spPr>
          <a:xfrm flipV="1">
            <a:off x="2414588" y="5507038"/>
            <a:ext cx="330200" cy="128587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9C2D22-3B1D-8648-AF74-1BB05AF7717C}"/>
              </a:ext>
            </a:extLst>
          </p:cNvPr>
          <p:cNvCxnSpPr/>
          <p:nvPr/>
        </p:nvCxnSpPr>
        <p:spPr>
          <a:xfrm>
            <a:off x="4035425" y="5121275"/>
            <a:ext cx="269875" cy="152400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F6AE5F-42E5-054B-9378-1B21F15AEA1F}"/>
              </a:ext>
            </a:extLst>
          </p:cNvPr>
          <p:cNvCxnSpPr/>
          <p:nvPr/>
        </p:nvCxnSpPr>
        <p:spPr>
          <a:xfrm>
            <a:off x="3162300" y="4892675"/>
            <a:ext cx="428625" cy="98425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DF8080-E819-E04B-B9CB-A60507AF7EAA}"/>
              </a:ext>
            </a:extLst>
          </p:cNvPr>
          <p:cNvCxnSpPr/>
          <p:nvPr/>
        </p:nvCxnSpPr>
        <p:spPr>
          <a:xfrm>
            <a:off x="3238500" y="5468938"/>
            <a:ext cx="428625" cy="98425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529C6D-DDC8-1448-822B-F920C7773429}"/>
              </a:ext>
            </a:extLst>
          </p:cNvPr>
          <p:cNvCxnSpPr/>
          <p:nvPr/>
        </p:nvCxnSpPr>
        <p:spPr>
          <a:xfrm>
            <a:off x="2547938" y="5797550"/>
            <a:ext cx="465137" cy="93663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DABAA72-F71F-2E49-8B5B-076426CA021B}"/>
              </a:ext>
            </a:extLst>
          </p:cNvPr>
          <p:cNvCxnSpPr/>
          <p:nvPr/>
        </p:nvCxnSpPr>
        <p:spPr>
          <a:xfrm>
            <a:off x="3071813" y="5540375"/>
            <a:ext cx="166687" cy="269875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BAEEF4-6B10-E847-AE5B-4FCA93DE3D85}"/>
              </a:ext>
            </a:extLst>
          </p:cNvPr>
          <p:cNvCxnSpPr/>
          <p:nvPr/>
        </p:nvCxnSpPr>
        <p:spPr>
          <a:xfrm>
            <a:off x="2932113" y="5027613"/>
            <a:ext cx="139700" cy="269875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61E716-93E9-9545-B80B-64472D23B475}"/>
              </a:ext>
            </a:extLst>
          </p:cNvPr>
          <p:cNvCxnSpPr/>
          <p:nvPr/>
        </p:nvCxnSpPr>
        <p:spPr>
          <a:xfrm>
            <a:off x="3792538" y="5197475"/>
            <a:ext cx="69850" cy="284163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8FEBA0-3A92-0C4E-9F1A-D78D85C4A474}"/>
              </a:ext>
            </a:extLst>
          </p:cNvPr>
          <p:cNvCxnSpPr/>
          <p:nvPr/>
        </p:nvCxnSpPr>
        <p:spPr>
          <a:xfrm>
            <a:off x="2273300" y="5184775"/>
            <a:ext cx="0" cy="409575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539" name="Picture 28">
            <a:extLst>
              <a:ext uri="{FF2B5EF4-FFF2-40B4-BE49-F238E27FC236}">
                <a16:creationId xmlns:a16="http://schemas.microsoft.com/office/drawing/2014/main" id="{FE5AA378-DCEC-7647-840A-D7C80C8DF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3" t="23505" r="5774" b="38515"/>
          <a:stretch>
            <a:fillRect/>
          </a:stretch>
        </p:blipFill>
        <p:spPr bwMode="auto">
          <a:xfrm>
            <a:off x="1587500" y="5241925"/>
            <a:ext cx="3778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E0FB55D-1090-5749-A8E6-50318ACDFB0A}"/>
              </a:ext>
            </a:extLst>
          </p:cNvPr>
          <p:cNvCxnSpPr/>
          <p:nvPr/>
        </p:nvCxnSpPr>
        <p:spPr>
          <a:xfrm>
            <a:off x="1776413" y="5434013"/>
            <a:ext cx="307975" cy="201612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011EE95-7628-A74F-9B94-7194C8B3A905}"/>
              </a:ext>
            </a:extLst>
          </p:cNvPr>
          <p:cNvCxnSpPr/>
          <p:nvPr/>
        </p:nvCxnSpPr>
        <p:spPr>
          <a:xfrm flipV="1">
            <a:off x="1800225" y="5099050"/>
            <a:ext cx="330200" cy="127000"/>
          </a:xfrm>
          <a:prstGeom prst="straightConnector1">
            <a:avLst/>
          </a:prstGeom>
          <a:ln w="63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ular Callout 30">
            <a:extLst>
              <a:ext uri="{FF2B5EF4-FFF2-40B4-BE49-F238E27FC236}">
                <a16:creationId xmlns:a16="http://schemas.microsoft.com/office/drawing/2014/main" id="{FAC7B602-E248-4F42-A8FB-D0E931CD077D}"/>
              </a:ext>
            </a:extLst>
          </p:cNvPr>
          <p:cNvSpPr/>
          <p:nvPr/>
        </p:nvSpPr>
        <p:spPr>
          <a:xfrm>
            <a:off x="4583113" y="5861050"/>
            <a:ext cx="1079500" cy="315913"/>
          </a:xfrm>
          <a:prstGeom prst="wedgeRectCallout">
            <a:avLst>
              <a:gd name="adj1" fmla="val -54090"/>
              <a:gd name="adj2" fmla="val -15793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400" b="1">
                <a:solidFill>
                  <a:srgbClr val="0000FF"/>
                </a:solidFill>
              </a:rPr>
              <a:t>Gateway</a:t>
            </a:r>
            <a:endParaRPr lang="en-US" altLang="en-US" sz="1400" b="1">
              <a:solidFill>
                <a:srgbClr val="0000FF"/>
              </a:solidFill>
            </a:endParaRPr>
          </a:p>
        </p:txBody>
      </p:sp>
      <p:sp>
        <p:nvSpPr>
          <p:cNvPr id="32" name="Rectangular Callout 31">
            <a:extLst>
              <a:ext uri="{FF2B5EF4-FFF2-40B4-BE49-F238E27FC236}">
                <a16:creationId xmlns:a16="http://schemas.microsoft.com/office/drawing/2014/main" id="{8514D1F1-BB21-DD4A-BC95-E880C7E7615B}"/>
              </a:ext>
            </a:extLst>
          </p:cNvPr>
          <p:cNvSpPr/>
          <p:nvPr/>
        </p:nvSpPr>
        <p:spPr>
          <a:xfrm>
            <a:off x="395288" y="5594350"/>
            <a:ext cx="1081087" cy="315913"/>
          </a:xfrm>
          <a:prstGeom prst="wedgeRectCallout">
            <a:avLst>
              <a:gd name="adj1" fmla="val 81965"/>
              <a:gd name="adj2" fmla="val -5805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400" b="1">
                <a:solidFill>
                  <a:srgbClr val="0000FF"/>
                </a:solidFill>
              </a:rPr>
              <a:t>Data link</a:t>
            </a:r>
            <a:endParaRPr lang="en-US" altLang="en-US" sz="1400" b="1">
              <a:solidFill>
                <a:srgbClr val="0000FF"/>
              </a:solidFill>
            </a:endParaRP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517EC3DF-F55F-0844-A17F-5D29E7514F12}"/>
              </a:ext>
            </a:extLst>
          </p:cNvPr>
          <p:cNvSpPr/>
          <p:nvPr/>
        </p:nvSpPr>
        <p:spPr>
          <a:xfrm rot="16200000" flipH="1">
            <a:off x="2940844" y="4669632"/>
            <a:ext cx="238125" cy="2814637"/>
          </a:xfrm>
          <a:prstGeom prst="rightBrace">
            <a:avLst>
              <a:gd name="adj1" fmla="val 4612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4545" name="Rectangle 30736">
            <a:extLst>
              <a:ext uri="{FF2B5EF4-FFF2-40B4-BE49-F238E27FC236}">
                <a16:creationId xmlns:a16="http://schemas.microsoft.com/office/drawing/2014/main" id="{35DEDD47-443C-3D44-95B4-0CAAF0DFF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5563" y="6154738"/>
            <a:ext cx="10302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0000FF"/>
                </a:solidFill>
                <a:latin typeface="Arial" panose="020B0604020202020204" pitchFamily="34" charset="0"/>
              </a:rPr>
              <a:t>Network</a:t>
            </a:r>
            <a:endParaRPr lang="en-US" altLang="en-US" sz="180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977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09336D-322C-6E41-BCD8-2A3C62C74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1" y="188640"/>
            <a:ext cx="8215687" cy="7620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2399D2-4FC8-6245-A5A4-EC82EB9DD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Gartner Hype Curve for IoT</a:t>
            </a:r>
          </a:p>
          <a:p>
            <a:r>
              <a:rPr lang="en-US" dirty="0"/>
              <a:t>IoT system and Architecture</a:t>
            </a:r>
          </a:p>
          <a:p>
            <a:r>
              <a:rPr lang="en-US" dirty="0"/>
              <a:t>IoT Hardware</a:t>
            </a:r>
          </a:p>
          <a:p>
            <a:r>
              <a:rPr lang="en-US" dirty="0"/>
              <a:t>IoT and Digital Transformation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73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724012-BF58-8F4C-BB5F-7521E0C01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Analysis and use of data </a:t>
            </a:r>
            <a:r>
              <a:rPr lang="en-US" dirty="0">
                <a:sym typeface="Wingdings" pitchFamily="2" charset="2"/>
              </a:rPr>
              <a:t> value addition </a:t>
            </a:r>
          </a:p>
          <a:p>
            <a:r>
              <a:rPr lang="en-US" dirty="0">
                <a:sym typeface="Wingdings" pitchFamily="2" charset="2"/>
              </a:rPr>
              <a:t>Data analysis  + Intelligence  Innovative and transformational smart solutions and services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7401AE-04E3-6A43-A37A-798BD716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the key</a:t>
            </a:r>
          </a:p>
        </p:txBody>
      </p:sp>
    </p:spTree>
    <p:extLst>
      <p:ext uri="{BB962C8B-B14F-4D97-AF65-F5344CB8AC3E}">
        <p14:creationId xmlns:p14="http://schemas.microsoft.com/office/powerpoint/2010/main" val="2200126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4F15DCEB-D999-BE45-A455-3FAE38267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Data collection </a:t>
            </a:r>
          </a:p>
        </p:txBody>
      </p:sp>
      <p:pic>
        <p:nvPicPr>
          <p:cNvPr id="69635" name="Picture 5" descr="#">
            <a:extLst>
              <a:ext uri="{FF2B5EF4-FFF2-40B4-BE49-F238E27FC236}">
                <a16:creationId xmlns:a16="http://schemas.microsoft.com/office/drawing/2014/main" id="{625EAC74-6453-414F-873F-584B060FE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295900"/>
            <a:ext cx="2508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6" name="Picture 6" descr="#">
            <a:extLst>
              <a:ext uri="{FF2B5EF4-FFF2-40B4-BE49-F238E27FC236}">
                <a16:creationId xmlns:a16="http://schemas.microsoft.com/office/drawing/2014/main" id="{4DE681F4-6CE2-7A43-BC53-FA1F3EAB7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38" y="4830763"/>
            <a:ext cx="2508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7" name="Picture 7" descr="#">
            <a:extLst>
              <a:ext uri="{FF2B5EF4-FFF2-40B4-BE49-F238E27FC236}">
                <a16:creationId xmlns:a16="http://schemas.microsoft.com/office/drawing/2014/main" id="{DAFE6298-591B-5848-9705-8C0F4D742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5402263"/>
            <a:ext cx="25082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8" name="Picture 8" descr="#">
            <a:extLst>
              <a:ext uri="{FF2B5EF4-FFF2-40B4-BE49-F238E27FC236}">
                <a16:creationId xmlns:a16="http://schemas.microsoft.com/office/drawing/2014/main" id="{F7E2CBB7-9B20-2A48-A306-DE5A72B6C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900" y="5187950"/>
            <a:ext cx="2508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9" name="Picture 9" descr="#">
            <a:extLst>
              <a:ext uri="{FF2B5EF4-FFF2-40B4-BE49-F238E27FC236}">
                <a16:creationId xmlns:a16="http://schemas.microsoft.com/office/drawing/2014/main" id="{1BC71CA1-C0B9-E248-A5F4-77592F365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700" y="4900613"/>
            <a:ext cx="25082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40" name="Picture 10" descr="#">
            <a:extLst>
              <a:ext uri="{FF2B5EF4-FFF2-40B4-BE49-F238E27FC236}">
                <a16:creationId xmlns:a16="http://schemas.microsoft.com/office/drawing/2014/main" id="{A60AF000-9D96-AD42-9BDB-943ACB496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863" y="5905500"/>
            <a:ext cx="352425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0" name="Line 11">
            <a:extLst>
              <a:ext uri="{FF2B5EF4-FFF2-40B4-BE49-F238E27FC236}">
                <a16:creationId xmlns:a16="http://schemas.microsoft.com/office/drawing/2014/main" id="{6271B231-FBEB-784B-B7D0-0B02CC9E57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3950" y="5045075"/>
            <a:ext cx="131763" cy="357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971" name="Line 12">
            <a:extLst>
              <a:ext uri="{FF2B5EF4-FFF2-40B4-BE49-F238E27FC236}">
                <a16:creationId xmlns:a16="http://schemas.microsoft.com/office/drawing/2014/main" id="{B61F9907-7658-1542-B0C0-2C4B3E2CD6B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4613" y="5510213"/>
            <a:ext cx="530225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972" name="Oval 13">
            <a:extLst>
              <a:ext uri="{FF2B5EF4-FFF2-40B4-BE49-F238E27FC236}">
                <a16:creationId xmlns:a16="http://schemas.microsoft.com/office/drawing/2014/main" id="{6F3103E4-3325-9A43-9368-EE19FB18F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1238" y="5268913"/>
            <a:ext cx="439737" cy="179387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4D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sz="500">
                <a:latin typeface="Verdana" charset="0"/>
              </a:rPr>
              <a:t>Sink</a:t>
            </a:r>
          </a:p>
          <a:p>
            <a:pPr eaLnBrk="1" hangingPunct="1">
              <a:defRPr/>
            </a:pPr>
            <a:r>
              <a:rPr lang="en-GB" altLang="en-US" sz="500">
                <a:latin typeface="Verdana" charset="0"/>
              </a:rPr>
              <a:t>node</a:t>
            </a:r>
          </a:p>
        </p:txBody>
      </p:sp>
      <p:sp>
        <p:nvSpPr>
          <p:cNvPr id="40973" name="Rectangle 14">
            <a:extLst>
              <a:ext uri="{FF2B5EF4-FFF2-40B4-BE49-F238E27FC236}">
                <a16:creationId xmlns:a16="http://schemas.microsoft.com/office/drawing/2014/main" id="{83D060D8-465F-AE47-B6B4-7E8AA95BA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4988" y="5295900"/>
            <a:ext cx="396875" cy="14287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4D4D4D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sz="600">
                <a:latin typeface="Verdana" charset="0"/>
              </a:rPr>
              <a:t>Gateway</a:t>
            </a:r>
          </a:p>
        </p:txBody>
      </p:sp>
      <p:pic>
        <p:nvPicPr>
          <p:cNvPr id="69645" name="Picture 15" descr="http://openclipart.org/image/800px/svg_to_png/14729/gabe_anguiano_Cloud.png">
            <a:extLst>
              <a:ext uri="{FF2B5EF4-FFF2-40B4-BE49-F238E27FC236}">
                <a16:creationId xmlns:a16="http://schemas.microsoft.com/office/drawing/2014/main" id="{AA6C3F99-54C7-814C-9FA0-F0594406C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435475"/>
            <a:ext cx="105886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46" name="Line 16">
            <a:extLst>
              <a:ext uri="{FF2B5EF4-FFF2-40B4-BE49-F238E27FC236}">
                <a16:creationId xmlns:a16="http://schemas.microsoft.com/office/drawing/2014/main" id="{7EAAE632-341A-F644-9D06-8EA431E3D9E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6750" y="5080000"/>
            <a:ext cx="87313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prstShdw prst="shdw17" dist="17961" dir="2700000">
              <a:srgbClr val="808080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6" name="Line 17">
            <a:extLst>
              <a:ext uri="{FF2B5EF4-FFF2-40B4-BE49-F238E27FC236}">
                <a16:creationId xmlns:a16="http://schemas.microsoft.com/office/drawing/2014/main" id="{904C0687-F418-4446-B45C-47CFE3EAA3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8325" y="5367338"/>
            <a:ext cx="398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977" name="Line 18">
            <a:extLst>
              <a:ext uri="{FF2B5EF4-FFF2-40B4-BE49-F238E27FC236}">
                <a16:creationId xmlns:a16="http://schemas.microsoft.com/office/drawing/2014/main" id="{1F80A56D-DDA2-024A-B58B-B41FA20F37B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3200" y="5367338"/>
            <a:ext cx="3095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978" name="Line 19">
            <a:extLst>
              <a:ext uri="{FF2B5EF4-FFF2-40B4-BE49-F238E27FC236}">
                <a16:creationId xmlns:a16="http://schemas.microsoft.com/office/drawing/2014/main" id="{26076749-6CC1-CE41-B389-6B2AA32518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8363" y="5116513"/>
            <a:ext cx="661987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979" name="Line 20">
            <a:extLst>
              <a:ext uri="{FF2B5EF4-FFF2-40B4-BE49-F238E27FC236}">
                <a16:creationId xmlns:a16="http://schemas.microsoft.com/office/drawing/2014/main" id="{D6F04A93-E5C2-3A4F-A677-9AC62690EC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57475" y="5116513"/>
            <a:ext cx="530225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980" name="Line 21">
            <a:extLst>
              <a:ext uri="{FF2B5EF4-FFF2-40B4-BE49-F238E27FC236}">
                <a16:creationId xmlns:a16="http://schemas.microsoft.com/office/drawing/2014/main" id="{1D51752B-2F62-8140-88FA-DD17174007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87700" y="5187950"/>
            <a:ext cx="88900" cy="322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981" name="Line 22">
            <a:extLst>
              <a:ext uri="{FF2B5EF4-FFF2-40B4-BE49-F238E27FC236}">
                <a16:creationId xmlns:a16="http://schemas.microsoft.com/office/drawing/2014/main" id="{F9E5D2EF-0AFB-6346-A074-5D565E87EC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63913" y="5402263"/>
            <a:ext cx="617537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982" name="Line 23">
            <a:extLst>
              <a:ext uri="{FF2B5EF4-FFF2-40B4-BE49-F238E27FC236}">
                <a16:creationId xmlns:a16="http://schemas.microsoft.com/office/drawing/2014/main" id="{F8E5E04C-3C35-0648-BB36-B42E05A2DB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55938" y="5654675"/>
            <a:ext cx="176212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9654" name="Picture 24" descr="#">
            <a:extLst>
              <a:ext uri="{FF2B5EF4-FFF2-40B4-BE49-F238E27FC236}">
                <a16:creationId xmlns:a16="http://schemas.microsoft.com/office/drawing/2014/main" id="{6536DA01-6E36-9D49-A5D1-2818744D5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5834063"/>
            <a:ext cx="352425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4" name="Line 25">
            <a:extLst>
              <a:ext uri="{FF2B5EF4-FFF2-40B4-BE49-F238E27FC236}">
                <a16:creationId xmlns:a16="http://schemas.microsoft.com/office/drawing/2014/main" id="{7B1E35ED-D570-F74F-9466-81C188FFAB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2150" y="6011863"/>
            <a:ext cx="441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985" name="Line 26">
            <a:extLst>
              <a:ext uri="{FF2B5EF4-FFF2-40B4-BE49-F238E27FC236}">
                <a16:creationId xmlns:a16="http://schemas.microsoft.com/office/drawing/2014/main" id="{52AB2A99-A0E9-BC4B-98C2-68CCF90F60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25900" y="5438775"/>
            <a:ext cx="79375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657" name="Text Box 27">
            <a:extLst>
              <a:ext uri="{FF2B5EF4-FFF2-40B4-BE49-F238E27FC236}">
                <a16:creationId xmlns:a16="http://schemas.microsoft.com/office/drawing/2014/main" id="{A08B0F01-8BF6-9B49-986A-5564205E2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0638" y="4725988"/>
            <a:ext cx="782637" cy="304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700"/>
              <a:t>Core network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700"/>
              <a:t>e.g. Internet</a:t>
            </a:r>
          </a:p>
        </p:txBody>
      </p:sp>
      <p:sp>
        <p:nvSpPr>
          <p:cNvPr id="40987" name="Line 28">
            <a:extLst>
              <a:ext uri="{FF2B5EF4-FFF2-40B4-BE49-F238E27FC236}">
                <a16:creationId xmlns:a16="http://schemas.microsoft.com/office/drawing/2014/main" id="{7FB5DC59-4453-3F42-8789-B82CC8D307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54725" y="4614863"/>
            <a:ext cx="354013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9659" name="Picture 30" descr="#">
            <a:extLst>
              <a:ext uri="{FF2B5EF4-FFF2-40B4-BE49-F238E27FC236}">
                <a16:creationId xmlns:a16="http://schemas.microsoft.com/office/drawing/2014/main" id="{C59EF9C8-AD11-4B47-9178-1122B0077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13" y="4333875"/>
            <a:ext cx="393700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60" name="Text Box 31">
            <a:extLst>
              <a:ext uri="{FF2B5EF4-FFF2-40B4-BE49-F238E27FC236}">
                <a16:creationId xmlns:a16="http://schemas.microsoft.com/office/drawing/2014/main" id="{45EFED48-4A2F-DD46-8625-C2B6A1212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9225" y="4784725"/>
            <a:ext cx="704850" cy="2286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900"/>
              <a:t>End-user</a:t>
            </a:r>
          </a:p>
        </p:txBody>
      </p:sp>
      <p:pic>
        <p:nvPicPr>
          <p:cNvPr id="69661" name="Picture 32" descr="#">
            <a:extLst>
              <a:ext uri="{FF2B5EF4-FFF2-40B4-BE49-F238E27FC236}">
                <a16:creationId xmlns:a16="http://schemas.microsoft.com/office/drawing/2014/main" id="{03B66969-01F3-F944-B00C-AA001C5E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4868863"/>
            <a:ext cx="26352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62" name="Picture 33" descr="Internet Scheme by daccap - A simplified scheme of the Internet. Icons from the High Contrast Theme.">
            <a:extLst>
              <a:ext uri="{FF2B5EF4-FFF2-40B4-BE49-F238E27FC236}">
                <a16:creationId xmlns:a16="http://schemas.microsoft.com/office/drawing/2014/main" id="{6A407DE7-FDF2-F448-BBD1-0F0CAA097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1484313"/>
            <a:ext cx="23812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1202" name="Picture 34" descr="#">
            <a:extLst>
              <a:ext uri="{FF2B5EF4-FFF2-40B4-BE49-F238E27FC236}">
                <a16:creationId xmlns:a16="http://schemas.microsoft.com/office/drawing/2014/main" id="{1AC7BF44-A527-B04F-A7AF-2525F35F4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88" y="1771650"/>
            <a:ext cx="501650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3" name="Line 35">
            <a:extLst>
              <a:ext uri="{FF2B5EF4-FFF2-40B4-BE49-F238E27FC236}">
                <a16:creationId xmlns:a16="http://schemas.microsoft.com/office/drawing/2014/main" id="{5A645AED-E815-CF4F-A237-D1203BD63652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0050" y="2060575"/>
            <a:ext cx="144463" cy="287338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99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994" name="Line 36">
            <a:extLst>
              <a:ext uri="{FF2B5EF4-FFF2-40B4-BE49-F238E27FC236}">
                <a16:creationId xmlns:a16="http://schemas.microsoft.com/office/drawing/2014/main" id="{A78289F3-C619-0A45-9CEC-951397C9379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950" y="2492375"/>
            <a:ext cx="215900" cy="71438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99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995" name="Line 37">
            <a:extLst>
              <a:ext uri="{FF2B5EF4-FFF2-40B4-BE49-F238E27FC236}">
                <a16:creationId xmlns:a16="http://schemas.microsoft.com/office/drawing/2014/main" id="{2DD0C634-533E-B94D-975E-D25532017C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60775" y="2420938"/>
            <a:ext cx="215900" cy="14287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99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996" name="Line 38">
            <a:extLst>
              <a:ext uri="{FF2B5EF4-FFF2-40B4-BE49-F238E27FC236}">
                <a16:creationId xmlns:a16="http://schemas.microsoft.com/office/drawing/2014/main" id="{6951CCC6-A30B-724D-9DD9-B5A0CD104A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8113" y="2060575"/>
            <a:ext cx="144462" cy="287338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99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668" name="Rectangle 39">
            <a:extLst>
              <a:ext uri="{FF2B5EF4-FFF2-40B4-BE49-F238E27FC236}">
                <a16:creationId xmlns:a16="http://schemas.microsoft.com/office/drawing/2014/main" id="{11CB1852-2E2C-4B4A-8185-377CA9410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1988" y="1484313"/>
            <a:ext cx="450850" cy="2444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69669" name="Rectangle 40">
            <a:extLst>
              <a:ext uri="{FF2B5EF4-FFF2-40B4-BE49-F238E27FC236}">
                <a16:creationId xmlns:a16="http://schemas.microsoft.com/office/drawing/2014/main" id="{B96E3762-B9EE-9B4C-8F3D-75856851D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138" y="1987550"/>
            <a:ext cx="590550" cy="2444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>
                <a:latin typeface="Arial" panose="020B0604020202020204" pitchFamily="34" charset="0"/>
              </a:rPr>
              <a:t>Sender</a:t>
            </a:r>
          </a:p>
        </p:txBody>
      </p:sp>
      <p:pic>
        <p:nvPicPr>
          <p:cNvPr id="69670" name="Picture 41" descr="#">
            <a:extLst>
              <a:ext uri="{FF2B5EF4-FFF2-40B4-BE49-F238E27FC236}">
                <a16:creationId xmlns:a16="http://schemas.microsoft.com/office/drawing/2014/main" id="{806439E5-C190-614D-A209-5368A6EE5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438" y="1843088"/>
            <a:ext cx="501650" cy="1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71" name="Rectangle 42">
            <a:extLst>
              <a:ext uri="{FF2B5EF4-FFF2-40B4-BE49-F238E27FC236}">
                <a16:creationId xmlns:a16="http://schemas.microsoft.com/office/drawing/2014/main" id="{40933CB9-BDD1-3D40-BDC6-0CFE1CBB9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75" y="1555750"/>
            <a:ext cx="450850" cy="2444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69672" name="Rectangle 43">
            <a:extLst>
              <a:ext uri="{FF2B5EF4-FFF2-40B4-BE49-F238E27FC236}">
                <a16:creationId xmlns:a16="http://schemas.microsoft.com/office/drawing/2014/main" id="{E69A28F5-6BE8-914F-BF9D-9EEDEBA15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5488" y="2058988"/>
            <a:ext cx="684212" cy="2444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>
                <a:latin typeface="Arial" panose="020B0604020202020204" pitchFamily="34" charset="0"/>
              </a:rPr>
              <a:t>Receiver</a:t>
            </a:r>
          </a:p>
        </p:txBody>
      </p:sp>
      <p:sp>
        <p:nvSpPr>
          <p:cNvPr id="69673" name="Rectangle 44">
            <a:extLst>
              <a:ext uri="{FF2B5EF4-FFF2-40B4-BE49-F238E27FC236}">
                <a16:creationId xmlns:a16="http://schemas.microsoft.com/office/drawing/2014/main" id="{2A5291FC-94B4-A64A-96FF-D67F135B9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088" y="3787775"/>
            <a:ext cx="3294062" cy="2444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>
                <a:latin typeface="Arial" panose="020B0604020202020204" pitchFamily="34" charset="0"/>
              </a:rPr>
              <a:t>A sample data communication in conventional networks</a:t>
            </a:r>
          </a:p>
        </p:txBody>
      </p:sp>
      <p:sp>
        <p:nvSpPr>
          <p:cNvPr id="69674" name="Rectangle 45">
            <a:extLst>
              <a:ext uri="{FF2B5EF4-FFF2-40B4-BE49-F238E27FC236}">
                <a16:creationId xmlns:a16="http://schemas.microsoft.com/office/drawing/2014/main" id="{069004ED-B372-F845-8E25-28E760207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738" y="6308725"/>
            <a:ext cx="2341562" cy="2444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>
                <a:latin typeface="Arial" panose="020B0604020202020204" pitchFamily="34" charset="0"/>
              </a:rPr>
              <a:t>A sample data communication in WSN</a:t>
            </a:r>
          </a:p>
        </p:txBody>
      </p:sp>
      <p:pic>
        <p:nvPicPr>
          <p:cNvPr id="391214" name="Picture 46" descr="#">
            <a:extLst>
              <a:ext uri="{FF2B5EF4-FFF2-40B4-BE49-F238E27FC236}">
                <a16:creationId xmlns:a16="http://schemas.microsoft.com/office/drawing/2014/main" id="{0B9D82AF-2147-CE45-828D-F7482ADEF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75" y="4797425"/>
            <a:ext cx="257175" cy="7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1215" name="Text Box 47">
            <a:extLst>
              <a:ext uri="{FF2B5EF4-FFF2-40B4-BE49-F238E27FC236}">
                <a16:creationId xmlns:a16="http://schemas.microsoft.com/office/drawing/2014/main" id="{12E5B531-003E-F140-8DCC-D1B10CEE9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1888" y="3946525"/>
            <a:ext cx="574675" cy="27463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 b="1">
                <a:solidFill>
                  <a:srgbClr val="FF0000"/>
                </a:solidFill>
              </a:rPr>
              <a:t>Fire!</a:t>
            </a:r>
          </a:p>
        </p:txBody>
      </p:sp>
      <p:sp>
        <p:nvSpPr>
          <p:cNvPr id="391216" name="Text Box 48">
            <a:extLst>
              <a:ext uri="{FF2B5EF4-FFF2-40B4-BE49-F238E27FC236}">
                <a16:creationId xmlns:a16="http://schemas.microsoft.com/office/drawing/2014/main" id="{39F869D8-4E86-B842-9047-ED6DA08CF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9588" y="4005263"/>
            <a:ext cx="952500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>
                <a:solidFill>
                  <a:schemeClr val="bg2"/>
                </a:solidFill>
                <a:latin typeface="Arial" panose="020B0604020202020204" pitchFamily="34" charset="0"/>
              </a:rPr>
              <a:t>Some bits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>
                <a:solidFill>
                  <a:schemeClr val="bg2"/>
                </a:solidFill>
                <a:latin typeface="Arial" panose="020B0604020202020204" pitchFamily="34" charset="0"/>
              </a:rPr>
              <a:t>01100011100</a:t>
            </a:r>
          </a:p>
        </p:txBody>
      </p:sp>
    </p:spTree>
    <p:extLst>
      <p:ext uri="{BB962C8B-B14F-4D97-AF65-F5344CB8AC3E}">
        <p14:creationId xmlns:p14="http://schemas.microsoft.com/office/powerpoint/2010/main" val="354723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86 0.00278 C 0.05208 0.03125 0.07049 0.05995 0.08698 0.075 C 0.10347 0.09005 0.11684 0.09236 0.13281 0.09306 C 0.14879 0.09375 0.17049 0.09051 0.18281 0.07917 C 0.19514 0.06783 0.19219 0.03634 0.20677 0.025 C 0.22136 0.01366 0.25955 0.0132 0.27031 0.01111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391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0.0037 C -0.00034 0.0213 -0.00052 0.04699 0.01528 0.04815 C 0.03125 0.04977 0.06615 0.00671 0.09566 0.00417 C 0.12552 0.00208 0.16511 0.02917 0.19375 0.03426 C 0.22257 0.03981 0.24063 0.03611 0.26789 0.03681 C 0.2948 0.03727 0.33924 0.04259 0.35695 0.03773 C 0.37483 0.0331 0.37014 0.0206 0.37466 0.00764 C 0.37934 -0.00486 0.36945 -0.02847 0.38455 -0.03935 C 0.39983 -0.05023 0.45382 -0.05116 0.46632 -0.05764 " pathEditMode="relative" rAng="0" ptsTypes="aaaaaaaaA">
                                      <p:cBhvr>
                                        <p:cTn id="10" dur="3000" fill="hold"/>
                                        <p:tgtEl>
                                          <p:spTgt spid="391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1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1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71 -0.00602 C 0.02535 0.03171 0.029 0.06944 0.04566 0.07315 C 0.06233 0.07685 0.09358 0.01898 0.12171 0.0162 C 0.14983 0.01343 0.17292 0.04907 0.21441 0.05648 C 0.25591 0.06389 0.34375 0.07569 0.37066 0.06065 C 0.39757 0.0456 0.3599 -0.01204 0.37587 -0.0338 C 0.39184 -0.05556 0.45226 -0.06343 0.4665 -0.06991 " pathEditMode="relative" ptsTypes="aaaaaaA">
                                      <p:cBhvr>
                                        <p:cTn id="19" dur="5000" fill="hold"/>
                                        <p:tgtEl>
                                          <p:spTgt spid="391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91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1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91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1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215" grpId="0"/>
      <p:bldP spid="3912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4">
            <a:extLst>
              <a:ext uri="{FF2B5EF4-FFF2-40B4-BE49-F238E27FC236}">
                <a16:creationId xmlns:a16="http://schemas.microsoft.com/office/drawing/2014/main" id="{A3015AEA-D248-1F4E-B355-0933747736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0363" y="188913"/>
            <a:ext cx="8100069" cy="719137"/>
          </a:xfrm>
        </p:spPr>
        <p:txBody>
          <a:bodyPr/>
          <a:lstStyle/>
          <a:p>
            <a:r>
              <a:rPr lang="en-US" altLang="en-US" dirty="0"/>
              <a:t>Storing, Handling and Processing the Data</a:t>
            </a:r>
          </a:p>
        </p:txBody>
      </p:sp>
      <p:pic>
        <p:nvPicPr>
          <p:cNvPr id="77827" name="Picture 5" descr="3">
            <a:extLst>
              <a:ext uri="{FF2B5EF4-FFF2-40B4-BE49-F238E27FC236}">
                <a16:creationId xmlns:a16="http://schemas.microsoft.com/office/drawing/2014/main" id="{764941D1-CC28-534F-8E77-F9268CBD5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125538"/>
            <a:ext cx="7058025" cy="522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7590" name="Text Box 6">
            <a:extLst>
              <a:ext uri="{FF2B5EF4-FFF2-40B4-BE49-F238E27FC236}">
                <a16:creationId xmlns:a16="http://schemas.microsoft.com/office/drawing/2014/main" id="{302AEF60-065B-5848-9B6E-86A64C0D2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6237288"/>
            <a:ext cx="1889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accent1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800">
                <a:latin typeface="Verdana" charset="0"/>
                <a:ea typeface="ＭＳ Ｐゴシック" charset="0"/>
                <a:cs typeface="Arial" charset="0"/>
              </a:rPr>
              <a:t>Image courtesy: IEEE Spectrum</a:t>
            </a:r>
            <a:r>
              <a:rPr lang="en-US">
                <a:latin typeface="Arial" charset="0"/>
                <a:ea typeface="ＭＳ Ｐゴシック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6622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b="0" dirty="0">
                <a:solidFill>
                  <a:srgbClr val="FF0000"/>
                </a:solidFill>
                <a:latin typeface="+mj-lt"/>
                <a:ea typeface="Ayuthaya" pitchFamily="2" charset="-34"/>
                <a:cs typeface="Ayuthaya" pitchFamily="2" charset="-34"/>
              </a:rPr>
              <a:t>IoT and 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873612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Content Placeholder 2">
            <a:extLst>
              <a:ext uri="{FF2B5EF4-FFF2-40B4-BE49-F238E27FC236}">
                <a16:creationId xmlns:a16="http://schemas.microsoft.com/office/drawing/2014/main" id="{70D05FF0-1824-D843-915A-0C95E042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000" dirty="0"/>
              <a:t>Operating Systems and execution environments</a:t>
            </a:r>
          </a:p>
          <a:p>
            <a:pPr lvl="1"/>
            <a:r>
              <a:rPr lang="en-GB" altLang="en-US" sz="1800" dirty="0"/>
              <a:t>Contiki, </a:t>
            </a:r>
            <a:r>
              <a:rPr lang="en-GB" altLang="en-US" sz="1800" dirty="0" err="1"/>
              <a:t>TinyOS</a:t>
            </a:r>
            <a:endParaRPr lang="en-GB" altLang="en-US" sz="1800" dirty="0"/>
          </a:p>
          <a:p>
            <a:r>
              <a:rPr lang="en-GB" altLang="en-US" sz="2000" dirty="0"/>
              <a:t>Relevant protocols and standards</a:t>
            </a:r>
          </a:p>
          <a:p>
            <a:pPr lvl="1"/>
            <a:r>
              <a:rPr lang="en-GB" altLang="en-US" sz="1800" dirty="0"/>
              <a:t>6LoWPan, </a:t>
            </a:r>
            <a:r>
              <a:rPr lang="en-GB" altLang="en-US" sz="1800" dirty="0" err="1"/>
              <a:t>CoAP</a:t>
            </a:r>
            <a:endParaRPr lang="en-GB" altLang="en-US" sz="1800" dirty="0"/>
          </a:p>
          <a:p>
            <a:r>
              <a:rPr lang="en-GB" altLang="en-US" sz="2000" dirty="0"/>
              <a:t>Architecture reference models</a:t>
            </a:r>
          </a:p>
          <a:p>
            <a:r>
              <a:rPr lang="en-GB" altLang="en-US" sz="2000" dirty="0"/>
              <a:t>ETSI M2M architecture and components</a:t>
            </a:r>
          </a:p>
          <a:p>
            <a:r>
              <a:rPr lang="en-GB" altLang="en-US" sz="2000" dirty="0"/>
              <a:t>Gateway/middleware </a:t>
            </a:r>
          </a:p>
          <a:p>
            <a:endParaRPr lang="en-GB" altLang="en-US" dirty="0"/>
          </a:p>
        </p:txBody>
      </p:sp>
      <p:sp>
        <p:nvSpPr>
          <p:cNvPr id="68609" name="Title 1">
            <a:extLst>
              <a:ext uri="{FF2B5EF4-FFF2-40B4-BE49-F238E27FC236}">
                <a16:creationId xmlns:a16="http://schemas.microsoft.com/office/drawing/2014/main" id="{D0D65B79-EED0-E54E-A963-2C7A3A6C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Software Platforms and Services</a:t>
            </a:r>
          </a:p>
        </p:txBody>
      </p:sp>
    </p:spTree>
    <p:extLst>
      <p:ext uri="{BB962C8B-B14F-4D97-AF65-F5344CB8AC3E}">
        <p14:creationId xmlns:p14="http://schemas.microsoft.com/office/powerpoint/2010/main" val="3127036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F687EF-C9AC-7641-987B-B76CEBC2F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Following activities can take advantage of IoT Engineering</a:t>
            </a:r>
          </a:p>
          <a:p>
            <a:pPr lvl="1"/>
            <a:r>
              <a:rPr lang="en-US" dirty="0"/>
              <a:t>Remote monitoring and control</a:t>
            </a:r>
          </a:p>
          <a:p>
            <a:pPr lvl="1"/>
            <a:r>
              <a:rPr lang="en-US" dirty="0"/>
              <a:t>Manufacturing</a:t>
            </a:r>
          </a:p>
          <a:p>
            <a:pPr lvl="1"/>
            <a:r>
              <a:rPr lang="en-US" dirty="0"/>
              <a:t>Marketing</a:t>
            </a:r>
          </a:p>
          <a:p>
            <a:pPr lvl="1"/>
            <a:r>
              <a:rPr lang="en-US" dirty="0"/>
              <a:t>Support</a:t>
            </a:r>
          </a:p>
          <a:p>
            <a:pPr lvl="1"/>
            <a:r>
              <a:rPr lang="en-US" dirty="0"/>
              <a:t>Business Development</a:t>
            </a:r>
          </a:p>
          <a:p>
            <a:pPr lvl="1"/>
            <a:r>
              <a:rPr lang="en-US" dirty="0"/>
              <a:t>Customer Care</a:t>
            </a:r>
          </a:p>
          <a:p>
            <a:pPr lvl="1"/>
            <a:r>
              <a:rPr lang="en-US" dirty="0"/>
              <a:t>Product improvements</a:t>
            </a:r>
          </a:p>
          <a:p>
            <a:pPr lvl="1"/>
            <a:r>
              <a:rPr lang="en-US" dirty="0"/>
              <a:t>Tracking Supply chain</a:t>
            </a:r>
          </a:p>
          <a:p>
            <a:pPr lvl="1"/>
            <a:r>
              <a:rPr lang="en-US" dirty="0"/>
              <a:t>Tracking goods </a:t>
            </a:r>
          </a:p>
          <a:p>
            <a:pPr lvl="1"/>
            <a:r>
              <a:rPr lang="en-US" dirty="0"/>
              <a:t>Performance improvements of Processes, People, 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E81E03-1F98-5649-ABA9-C3C66E6E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IoT data in the organization</a:t>
            </a:r>
          </a:p>
        </p:txBody>
      </p:sp>
    </p:spTree>
    <p:extLst>
      <p:ext uri="{BB962C8B-B14F-4D97-AF65-F5344CB8AC3E}">
        <p14:creationId xmlns:p14="http://schemas.microsoft.com/office/powerpoint/2010/main" val="1884502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F848-D20B-7F42-A979-304FD4598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b="0" dirty="0">
                <a:solidFill>
                  <a:srgbClr val="FF0000"/>
                </a:solidFill>
                <a:latin typeface="+mj-lt"/>
                <a:ea typeface="Ayuthaya" pitchFamily="2" charset="-34"/>
                <a:cs typeface="Ayuthaya" pitchFamily="2" charset="-34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4291236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CF472D-6067-7640-980F-D7AC55213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It’s usually powered by battery</a:t>
            </a:r>
          </a:p>
          <a:p>
            <a:pPr lvl="1"/>
            <a:r>
              <a:rPr lang="en-GB" altLang="en-US" dirty="0"/>
              <a:t>limited source of energy</a:t>
            </a:r>
          </a:p>
          <a:p>
            <a:r>
              <a:rPr lang="en-GB" altLang="en-US" dirty="0"/>
              <a:t>It’s generally small in size and low in cost</a:t>
            </a:r>
          </a:p>
          <a:p>
            <a:pPr lvl="1"/>
            <a:r>
              <a:rPr lang="en-GB" altLang="en-US" dirty="0"/>
              <a:t>This limits their computing capability</a:t>
            </a:r>
          </a:p>
          <a:p>
            <a:r>
              <a:rPr lang="en-GB" altLang="en-US" dirty="0"/>
              <a:t>It doesn’t usually perform complicated tasks</a:t>
            </a:r>
          </a:p>
          <a:p>
            <a:r>
              <a:rPr lang="en-GB" altLang="en-US" dirty="0"/>
              <a:t>It’s usually have low cost. Example: Toys</a:t>
            </a:r>
          </a:p>
          <a:p>
            <a:r>
              <a:rPr lang="en-GB" altLang="en-US" dirty="0"/>
              <a:t>It doesn’t support good security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4A6C4-0544-844B-8A79-455C8FD41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</a:t>
            </a:r>
          </a:p>
        </p:txBody>
      </p:sp>
    </p:spTree>
    <p:extLst>
      <p:ext uri="{BB962C8B-B14F-4D97-AF65-F5344CB8AC3E}">
        <p14:creationId xmlns:p14="http://schemas.microsoft.com/office/powerpoint/2010/main" val="2441351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38A31-0458-AC4F-9D19-7839B0BE7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61" y="188640"/>
            <a:ext cx="8215687" cy="762000"/>
          </a:xfrm>
        </p:spPr>
        <p:txBody>
          <a:bodyPr/>
          <a:lstStyle/>
          <a:p>
            <a:r>
              <a:rPr lang="en-US" sz="2800" dirty="0"/>
              <a:t>Connections over Internet over various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93710-AD5A-124D-9C51-77DFD776C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connections are over Internet </a:t>
            </a:r>
          </a:p>
          <a:p>
            <a:r>
              <a:rPr lang="en-US" dirty="0"/>
              <a:t>The Internet interconnects various types of networks </a:t>
            </a:r>
          </a:p>
          <a:p>
            <a:pPr lvl="1"/>
            <a:r>
              <a:rPr lang="en-US" dirty="0"/>
              <a:t>It runs over various low level networking technologies </a:t>
            </a:r>
          </a:p>
          <a:p>
            <a:pPr lvl="1"/>
            <a:r>
              <a:rPr lang="en-US" dirty="0"/>
              <a:t>Broadband over Ethernet</a:t>
            </a:r>
          </a:p>
          <a:p>
            <a:pPr lvl="1"/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LTE</a:t>
            </a:r>
          </a:p>
          <a:p>
            <a:pPr lvl="1"/>
            <a:r>
              <a:rPr lang="en-US" dirty="0"/>
              <a:t>5G</a:t>
            </a:r>
          </a:p>
          <a:p>
            <a:pPr lvl="1"/>
            <a:r>
              <a:rPr lang="en-US" dirty="0"/>
              <a:t>Bluetooth</a:t>
            </a:r>
          </a:p>
          <a:p>
            <a:pPr lvl="1"/>
            <a:r>
              <a:rPr lang="en-US" dirty="0"/>
              <a:t>Near Field Communication (NFC) ; RFID</a:t>
            </a:r>
          </a:p>
          <a:p>
            <a:pPr lvl="1"/>
            <a:r>
              <a:rPr lang="en-US" dirty="0"/>
              <a:t>Other existing and upcoming communication protocols</a:t>
            </a:r>
          </a:p>
          <a:p>
            <a:r>
              <a:rPr lang="en-GB" altLang="en-US" dirty="0"/>
              <a:t>The Roles of Networks</a:t>
            </a:r>
          </a:p>
          <a:p>
            <a:pPr lvl="1"/>
            <a:r>
              <a:rPr lang="en-GB" altLang="en-US" dirty="0"/>
              <a:t>Managing nodes (discovery, join, leave, etc)</a:t>
            </a:r>
          </a:p>
          <a:p>
            <a:pPr lvl="1"/>
            <a:r>
              <a:rPr lang="en-GB" altLang="en-US" dirty="0"/>
              <a:t>Relaying data packets from the source to the destination node in the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14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8">
            <a:extLst>
              <a:ext uri="{FF2B5EF4-FFF2-40B4-BE49-F238E27FC236}">
                <a16:creationId xmlns:a16="http://schemas.microsoft.com/office/drawing/2014/main" id="{4740C2F3-8169-F240-BF7E-17735F18CC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042988" y="1773238"/>
            <a:ext cx="6400800" cy="1752600"/>
          </a:xfrm>
        </p:spPr>
        <p:txBody>
          <a:bodyPr/>
          <a:lstStyle/>
          <a:p>
            <a:pPr algn="l"/>
            <a:r>
              <a:rPr lang="en-GB" altLang="en-US" sz="2800" dirty="0">
                <a:solidFill>
                  <a:srgbClr val="C00000"/>
                </a:solidFill>
              </a:rPr>
              <a:t>“People want answers, not numbers” </a:t>
            </a:r>
            <a:r>
              <a:rPr lang="en-GB" altLang="en-US" sz="1600" dirty="0">
                <a:solidFill>
                  <a:srgbClr val="C00000"/>
                </a:solidFill>
              </a:rPr>
              <a:t>(Steven Glaser, UC Berkley)</a:t>
            </a:r>
          </a:p>
          <a:p>
            <a:pPr algn="l"/>
            <a:endParaRPr lang="en-US" altLang="en-US" sz="2800" dirty="0">
              <a:solidFill>
                <a:srgbClr val="C00000"/>
              </a:solidFill>
            </a:endParaRPr>
          </a:p>
        </p:txBody>
      </p:sp>
      <p:pic>
        <p:nvPicPr>
          <p:cNvPr id="76802" name="Picture 10" descr="RPG map symbols: mountains by nicubunu - Part of the fantasy RPG map elements collection: mountains">
            <a:extLst>
              <a:ext uri="{FF2B5EF4-FFF2-40B4-BE49-F238E27FC236}">
                <a16:creationId xmlns:a16="http://schemas.microsoft.com/office/drawing/2014/main" id="{99F64DEC-0950-E444-8636-8109F154D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8" y="4940300"/>
            <a:ext cx="424815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Picture 11" descr="#">
            <a:extLst>
              <a:ext uri="{FF2B5EF4-FFF2-40B4-BE49-F238E27FC236}">
                <a16:creationId xmlns:a16="http://schemas.microsoft.com/office/drawing/2014/main" id="{B30D32F7-0802-4247-83F5-32A6AB33B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644900"/>
            <a:ext cx="1152525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4" name="Picture 12" descr="Penguin Admin by Moini - Penguin working on his computer, seems to be the admin of a network, used yves_guillou_fish_sheleton.svg and network-blue.svg.">
            <a:extLst>
              <a:ext uri="{FF2B5EF4-FFF2-40B4-BE49-F238E27FC236}">
                <a16:creationId xmlns:a16="http://schemas.microsoft.com/office/drawing/2014/main" id="{85832920-D221-F446-9D91-E31AAC1B7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4437063"/>
            <a:ext cx="1243013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Picture 13" descr="#">
            <a:extLst>
              <a:ext uri="{FF2B5EF4-FFF2-40B4-BE49-F238E27FC236}">
                <a16:creationId xmlns:a16="http://schemas.microsoft.com/office/drawing/2014/main" id="{227CD1AB-40A6-3B4E-89C1-4BE7615A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5440363"/>
            <a:ext cx="2508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6" name="Picture 14" descr="#">
            <a:extLst>
              <a:ext uri="{FF2B5EF4-FFF2-40B4-BE49-F238E27FC236}">
                <a16:creationId xmlns:a16="http://schemas.microsoft.com/office/drawing/2014/main" id="{04199B1C-4F25-7F4B-9638-5E420DE48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5229225"/>
            <a:ext cx="2508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7" name="Picture 15" descr="#">
            <a:extLst>
              <a:ext uri="{FF2B5EF4-FFF2-40B4-BE49-F238E27FC236}">
                <a16:creationId xmlns:a16="http://schemas.microsoft.com/office/drawing/2014/main" id="{FC215534-4CBD-8843-9D59-0CAEFDD63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5546725"/>
            <a:ext cx="2508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8" name="Picture 16" descr="#">
            <a:extLst>
              <a:ext uri="{FF2B5EF4-FFF2-40B4-BE49-F238E27FC236}">
                <a16:creationId xmlns:a16="http://schemas.microsoft.com/office/drawing/2014/main" id="{BB6257E2-2DDE-894E-A449-2D60DCF1E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5332413"/>
            <a:ext cx="25082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9" name="Picture 17" descr="#">
            <a:extLst>
              <a:ext uri="{FF2B5EF4-FFF2-40B4-BE49-F238E27FC236}">
                <a16:creationId xmlns:a16="http://schemas.microsoft.com/office/drawing/2014/main" id="{FF497465-C502-E249-8900-255477CB3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5045075"/>
            <a:ext cx="2508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3026" name="Line 18">
            <a:extLst>
              <a:ext uri="{FF2B5EF4-FFF2-40B4-BE49-F238E27FC236}">
                <a16:creationId xmlns:a16="http://schemas.microsoft.com/office/drawing/2014/main" id="{C6FA0C4A-4AEA-9B46-81CE-5C9F7DF60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6375" y="5445125"/>
            <a:ext cx="490538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83027" name="Line 19">
            <a:extLst>
              <a:ext uri="{FF2B5EF4-FFF2-40B4-BE49-F238E27FC236}">
                <a16:creationId xmlns:a16="http://schemas.microsoft.com/office/drawing/2014/main" id="{4042AAF4-7246-C443-9EA7-4551B714221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5813" y="5654675"/>
            <a:ext cx="530225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83028" name="Oval 20">
            <a:extLst>
              <a:ext uri="{FF2B5EF4-FFF2-40B4-BE49-F238E27FC236}">
                <a16:creationId xmlns:a16="http://schemas.microsoft.com/office/drawing/2014/main" id="{D11D3323-9C78-5541-8271-3764AAF76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2438" y="5413375"/>
            <a:ext cx="439737" cy="179388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800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r>
              <a:rPr lang="en-GB" sz="500">
                <a:latin typeface="Verdana" charset="0"/>
                <a:ea typeface="ＭＳ Ｐゴシック" charset="0"/>
                <a:cs typeface="Arial" charset="0"/>
              </a:rPr>
              <a:t>Sink</a:t>
            </a:r>
          </a:p>
          <a:p>
            <a:pPr eaLnBrk="1" hangingPunct="1">
              <a:defRPr/>
            </a:pPr>
            <a:r>
              <a:rPr lang="en-GB" sz="500">
                <a:latin typeface="Verdana" charset="0"/>
                <a:ea typeface="ＭＳ Ｐゴシック" charset="0"/>
                <a:cs typeface="Arial" charset="0"/>
              </a:rPr>
              <a:t>node</a:t>
            </a:r>
          </a:p>
        </p:txBody>
      </p:sp>
      <p:sp>
        <p:nvSpPr>
          <p:cNvPr id="683029" name="Rectangle 21">
            <a:extLst>
              <a:ext uri="{FF2B5EF4-FFF2-40B4-BE49-F238E27FC236}">
                <a16:creationId xmlns:a16="http://schemas.microsoft.com/office/drawing/2014/main" id="{D876F8E6-26B4-AD44-96E9-9E5A1A6C7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188" y="5440363"/>
            <a:ext cx="396875" cy="14287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2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r>
              <a:rPr lang="en-GB" sz="600">
                <a:latin typeface="Verdana" charset="0"/>
                <a:ea typeface="ＭＳ Ｐゴシック" charset="0"/>
                <a:cs typeface="Arial" charset="0"/>
              </a:rPr>
              <a:t>Gateway</a:t>
            </a:r>
          </a:p>
        </p:txBody>
      </p:sp>
      <p:pic>
        <p:nvPicPr>
          <p:cNvPr id="76814" name="Picture 22" descr="http://openclipart.org/image/800px/svg_to_png/14729/gabe_anguiano_Cloud.png">
            <a:extLst>
              <a:ext uri="{FF2B5EF4-FFF2-40B4-BE49-F238E27FC236}">
                <a16:creationId xmlns:a16="http://schemas.microsoft.com/office/drawing/2014/main" id="{FF6882A4-6E5D-9D4C-A0F2-A6E0C32AA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00" y="4579938"/>
            <a:ext cx="1058863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15" name="Line 23">
            <a:extLst>
              <a:ext uri="{FF2B5EF4-FFF2-40B4-BE49-F238E27FC236}">
                <a16:creationId xmlns:a16="http://schemas.microsoft.com/office/drawing/2014/main" id="{BBC09380-50DD-0245-9BFA-7EDD32F1D8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7950" y="5224463"/>
            <a:ext cx="87313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prstShdw prst="shdw17" dist="17961" dir="2700000">
              <a:srgbClr val="808080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3032" name="Line 24">
            <a:extLst>
              <a:ext uri="{FF2B5EF4-FFF2-40B4-BE49-F238E27FC236}">
                <a16:creationId xmlns:a16="http://schemas.microsoft.com/office/drawing/2014/main" id="{0C80B943-AE0E-A442-9710-06086BE60A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9525" y="5511800"/>
            <a:ext cx="398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83033" name="Line 25">
            <a:extLst>
              <a:ext uri="{FF2B5EF4-FFF2-40B4-BE49-F238E27FC236}">
                <a16:creationId xmlns:a16="http://schemas.microsoft.com/office/drawing/2014/main" id="{8A304006-6335-B24A-B2EA-0281D2C0D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5511800"/>
            <a:ext cx="3095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83034" name="Line 26">
            <a:extLst>
              <a:ext uri="{FF2B5EF4-FFF2-40B4-BE49-F238E27FC236}">
                <a16:creationId xmlns:a16="http://schemas.microsoft.com/office/drawing/2014/main" id="{3D26B554-5248-A843-B9BE-731EDF85C8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9563" y="5260975"/>
            <a:ext cx="661987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83035" name="Line 27">
            <a:extLst>
              <a:ext uri="{FF2B5EF4-FFF2-40B4-BE49-F238E27FC236}">
                <a16:creationId xmlns:a16="http://schemas.microsoft.com/office/drawing/2014/main" id="{8DB2279A-4287-D541-8F10-2686B3284A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98675" y="5260975"/>
            <a:ext cx="530225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83036" name="Line 28">
            <a:extLst>
              <a:ext uri="{FF2B5EF4-FFF2-40B4-BE49-F238E27FC236}">
                <a16:creationId xmlns:a16="http://schemas.microsoft.com/office/drawing/2014/main" id="{CDCF1A90-8AD7-B541-AEE2-31BBA7F85F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28900" y="5332413"/>
            <a:ext cx="88900" cy="322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83037" name="Line 29">
            <a:extLst>
              <a:ext uri="{FF2B5EF4-FFF2-40B4-BE49-F238E27FC236}">
                <a16:creationId xmlns:a16="http://schemas.microsoft.com/office/drawing/2014/main" id="{8CA7F875-9FAE-D54F-9C6E-595263623B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05113" y="5546725"/>
            <a:ext cx="617537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822" name="Text Box 30">
            <a:extLst>
              <a:ext uri="{FF2B5EF4-FFF2-40B4-BE49-F238E27FC236}">
                <a16:creationId xmlns:a16="http://schemas.microsoft.com/office/drawing/2014/main" id="{8B821581-C365-714F-8CC6-2DB7958A3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1838" y="4870450"/>
            <a:ext cx="782637" cy="304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700">
                <a:ea typeface="ＭＳ Ｐゴシック" panose="020B0600070205080204" pitchFamily="34" charset="-128"/>
              </a:rPr>
              <a:t>Core network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700">
                <a:ea typeface="ＭＳ Ｐゴシック" panose="020B0600070205080204" pitchFamily="34" charset="-128"/>
              </a:rPr>
              <a:t>e.g. Internet</a:t>
            </a:r>
          </a:p>
        </p:txBody>
      </p:sp>
      <p:sp>
        <p:nvSpPr>
          <p:cNvPr id="683039" name="Line 31">
            <a:extLst>
              <a:ext uri="{FF2B5EF4-FFF2-40B4-BE49-F238E27FC236}">
                <a16:creationId xmlns:a16="http://schemas.microsoft.com/office/drawing/2014/main" id="{A7194096-27E0-2045-BB95-CC96049E21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95925" y="4797425"/>
            <a:ext cx="877888" cy="69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6824" name="Picture 32" descr="Pinguin Familie by Mogwai - ">
            <a:extLst>
              <a:ext uri="{FF2B5EF4-FFF2-40B4-BE49-F238E27FC236}">
                <a16:creationId xmlns:a16="http://schemas.microsoft.com/office/drawing/2014/main" id="{D9AD9238-12A0-3243-A6A8-95A75DDD9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5119688"/>
            <a:ext cx="6508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25" name="Picture 33" descr="#">
            <a:extLst>
              <a:ext uri="{FF2B5EF4-FFF2-40B4-BE49-F238E27FC236}">
                <a16:creationId xmlns:a16="http://schemas.microsoft.com/office/drawing/2014/main" id="{E1A29567-4F00-C440-9F58-2A78AE5EE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4872038"/>
            <a:ext cx="214312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26" name="Picture 34" descr="#">
            <a:extLst>
              <a:ext uri="{FF2B5EF4-FFF2-40B4-BE49-F238E27FC236}">
                <a16:creationId xmlns:a16="http://schemas.microsoft.com/office/drawing/2014/main" id="{6175548A-295F-7D41-ADD1-67E01A811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4940300"/>
            <a:ext cx="2127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27" name="Text Box 35">
            <a:extLst>
              <a:ext uri="{FF2B5EF4-FFF2-40B4-BE49-F238E27FC236}">
                <a16:creationId xmlns:a16="http://schemas.microsoft.com/office/drawing/2014/main" id="{CB59DD96-3284-484D-957F-C27069756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4163" y="4408488"/>
            <a:ext cx="2403475" cy="2444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>
                <a:ea typeface="ＭＳ Ｐゴシック" panose="020B0600070205080204" pitchFamily="34" charset="-128"/>
              </a:rPr>
              <a:t>What is the temperature at home?</a:t>
            </a:r>
          </a:p>
        </p:txBody>
      </p:sp>
      <p:grpSp>
        <p:nvGrpSpPr>
          <p:cNvPr id="76828" name="Group 36">
            <a:extLst>
              <a:ext uri="{FF2B5EF4-FFF2-40B4-BE49-F238E27FC236}">
                <a16:creationId xmlns:a16="http://schemas.microsoft.com/office/drawing/2014/main" id="{AB3B5593-B766-6846-A0F7-EC4106B05222}"/>
              </a:ext>
            </a:extLst>
          </p:cNvPr>
          <p:cNvGrpSpPr>
            <a:grpSpLocks/>
          </p:cNvGrpSpPr>
          <p:nvPr/>
        </p:nvGrpSpPr>
        <p:grpSpPr bwMode="auto">
          <a:xfrm>
            <a:off x="5868988" y="4437063"/>
            <a:ext cx="720725" cy="352425"/>
            <a:chOff x="3378" y="3114"/>
            <a:chExt cx="454" cy="222"/>
          </a:xfrm>
        </p:grpSpPr>
        <p:pic>
          <p:nvPicPr>
            <p:cNvPr id="76830" name="Picture 37" descr="#">
              <a:extLst>
                <a:ext uri="{FF2B5EF4-FFF2-40B4-BE49-F238E27FC236}">
                  <a16:creationId xmlns:a16="http://schemas.microsoft.com/office/drawing/2014/main" id="{1ECC0880-2A9C-0D4B-8686-4ABDE3A63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78128">
              <a:off x="3378" y="3114"/>
              <a:ext cx="454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831" name="Text Box 38">
              <a:extLst>
                <a:ext uri="{FF2B5EF4-FFF2-40B4-BE49-F238E27FC236}">
                  <a16:creationId xmlns:a16="http://schemas.microsoft.com/office/drawing/2014/main" id="{5399E31D-A311-8244-AA09-BFF0F51484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3" y="3140"/>
              <a:ext cx="412" cy="125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9999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Verdana" panose="020B0604030504040204" pitchFamily="34" charset="0"/>
                <a:buChar char="−"/>
                <a:defRPr sz="24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Verdana" panose="020B0604030504040204" pitchFamily="34" charset="0"/>
                <a:buChar char="−"/>
                <a:defRPr sz="20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700">
                  <a:ea typeface="ＭＳ Ｐゴシック" panose="020B0600070205080204" pitchFamily="34" charset="-128"/>
                </a:rPr>
                <a:t>Freezing!</a:t>
              </a:r>
            </a:p>
          </p:txBody>
        </p:sp>
      </p:grpSp>
      <p:pic>
        <p:nvPicPr>
          <p:cNvPr id="76829" name="Picture 39" descr="#">
            <a:extLst>
              <a:ext uri="{FF2B5EF4-FFF2-40B4-BE49-F238E27FC236}">
                <a16:creationId xmlns:a16="http://schemas.microsoft.com/office/drawing/2014/main" id="{24850B78-EF38-5A4C-947F-D83593E3E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5516563"/>
            <a:ext cx="649287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2156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B11F-5617-1345-A469-6398CDC28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276872"/>
            <a:ext cx="7772400" cy="1470025"/>
          </a:xfrm>
        </p:spPr>
        <p:txBody>
          <a:bodyPr/>
          <a:lstStyle/>
          <a:p>
            <a:r>
              <a:rPr lang="en-US" dirty="0"/>
              <a:t>Gartner Hype Curve for IoT</a:t>
            </a:r>
          </a:p>
        </p:txBody>
      </p:sp>
    </p:spTree>
    <p:extLst>
      <p:ext uri="{BB962C8B-B14F-4D97-AF65-F5344CB8AC3E}">
        <p14:creationId xmlns:p14="http://schemas.microsoft.com/office/powerpoint/2010/main" val="802215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A9B90A3C-B2A2-2041-8BD0-DA2C5733B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Sensing and data collection, sensor data and data-centric networks</a:t>
            </a:r>
          </a:p>
          <a:p>
            <a:r>
              <a:rPr lang="en-GB" altLang="en-US" dirty="0"/>
              <a:t>Access, subscription and integration</a:t>
            </a:r>
          </a:p>
          <a:p>
            <a:r>
              <a:rPr lang="en-GB" altLang="en-US" dirty="0"/>
              <a:t>Data processing and stream data analysis</a:t>
            </a:r>
          </a:p>
          <a:p>
            <a:r>
              <a:rPr lang="en-GB" altLang="en-US" dirty="0"/>
              <a:t>Query and discovery</a:t>
            </a:r>
          </a:p>
          <a:p>
            <a:r>
              <a:rPr lang="en-GB" altLang="en-US" dirty="0"/>
              <a:t>Data classification and clustering</a:t>
            </a:r>
          </a:p>
          <a:p>
            <a:r>
              <a:rPr lang="en-GB" altLang="en-US" dirty="0"/>
              <a:t>Use of Cloud for data storage and processing</a:t>
            </a:r>
          </a:p>
          <a:p>
            <a:pPr lvl="1"/>
            <a:r>
              <a:rPr lang="en-GB" altLang="en-US" dirty="0"/>
              <a:t>AI</a:t>
            </a:r>
          </a:p>
          <a:p>
            <a:pPr lvl="1"/>
            <a:r>
              <a:rPr lang="en-GB" altLang="en-US" dirty="0"/>
              <a:t>Analytics  Software</a:t>
            </a:r>
          </a:p>
        </p:txBody>
      </p:sp>
      <p:sp>
        <p:nvSpPr>
          <p:cNvPr id="71681" name="Title 1">
            <a:extLst>
              <a:ext uri="{FF2B5EF4-FFF2-40B4-BE49-F238E27FC236}">
                <a16:creationId xmlns:a16="http://schemas.microsoft.com/office/drawing/2014/main" id="{D3E85B39-5422-434A-B347-E482E457F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Intelligent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2794084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787BB1-1078-CF4C-9C6C-340778F79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Philips: Light bulb manufacturer </a:t>
            </a:r>
            <a:r>
              <a:rPr lang="en-US" dirty="0">
                <a:sym typeface="Wingdings" pitchFamily="2" charset="2"/>
              </a:rPr>
              <a:t> Smart lighting solutions</a:t>
            </a:r>
          </a:p>
          <a:p>
            <a:pPr lvl="1"/>
            <a:r>
              <a:rPr lang="en-US" dirty="0">
                <a:sym typeface="Wingdings" pitchFamily="2" charset="2"/>
              </a:rPr>
              <a:t>By implementing IoT in their products</a:t>
            </a:r>
          </a:p>
          <a:p>
            <a:r>
              <a:rPr lang="en-US" dirty="0">
                <a:sym typeface="Wingdings" pitchFamily="2" charset="2"/>
              </a:rPr>
              <a:t>BMW, Mercedes, Renault: Car Manufactures  Mobility Services (Car sharing, Ride-sharing)</a:t>
            </a:r>
          </a:p>
          <a:p>
            <a:pPr lvl="1"/>
            <a:r>
              <a:rPr lang="en-US" dirty="0">
                <a:sym typeface="Wingdings" pitchFamily="2" charset="2"/>
              </a:rPr>
              <a:t>Can now cater to people who can’t afford to buy luxury cars</a:t>
            </a:r>
          </a:p>
          <a:p>
            <a:r>
              <a:rPr lang="en-IN" dirty="0"/>
              <a:t>Konecranes Crane Manufacturer: Plain old crane </a:t>
            </a:r>
            <a:r>
              <a:rPr lang="en-IN" dirty="0">
                <a:sym typeface="Wingdings" pitchFamily="2" charset="2"/>
              </a:rPr>
              <a:t> </a:t>
            </a:r>
            <a:r>
              <a:rPr lang="en-IN" dirty="0" err="1">
                <a:sym typeface="Wingdings" pitchFamily="2" charset="2"/>
              </a:rPr>
              <a:t>Intelligenet</a:t>
            </a:r>
            <a:r>
              <a:rPr lang="en-IN" dirty="0">
                <a:sym typeface="Wingdings" pitchFamily="2" charset="2"/>
              </a:rPr>
              <a:t> Cranes</a:t>
            </a:r>
          </a:p>
          <a:p>
            <a:pPr lvl="1"/>
            <a:r>
              <a:rPr lang="en-IN" dirty="0"/>
              <a:t>IoT provides real-time insight into the machine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6B3BC2-627D-CE49-A3C4-65E59F04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 of IoT </a:t>
            </a:r>
          </a:p>
        </p:txBody>
      </p:sp>
    </p:spTree>
    <p:extLst>
      <p:ext uri="{BB962C8B-B14F-4D97-AF65-F5344CB8AC3E}">
        <p14:creationId xmlns:p14="http://schemas.microsoft.com/office/powerpoint/2010/main" val="429249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D0B01E-B75A-0B48-BAF4-923FD3E23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Creating new connected products, services or business models </a:t>
            </a:r>
          </a:p>
          <a:p>
            <a:r>
              <a:rPr lang="en-IN" dirty="0"/>
              <a:t>Improving product quality </a:t>
            </a:r>
          </a:p>
          <a:p>
            <a:r>
              <a:rPr lang="en-IN" dirty="0"/>
              <a:t>Improving customer engagement </a:t>
            </a:r>
          </a:p>
          <a:p>
            <a:r>
              <a:rPr lang="en-IN" dirty="0"/>
              <a:t>Improving supply chain management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A0277B-7D76-8046-BF4C-F0E4CB521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Advantages: Summary</a:t>
            </a:r>
          </a:p>
        </p:txBody>
      </p:sp>
    </p:spTree>
    <p:extLst>
      <p:ext uri="{BB962C8B-B14F-4D97-AF65-F5344CB8AC3E}">
        <p14:creationId xmlns:p14="http://schemas.microsoft.com/office/powerpoint/2010/main" val="777235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7" name="Group 30730">
            <a:extLst>
              <a:ext uri="{FF2B5EF4-FFF2-40B4-BE49-F238E27FC236}">
                <a16:creationId xmlns:a16="http://schemas.microsoft.com/office/drawing/2014/main" id="{499C4EFE-D7F0-1D49-BF8E-F00CEC5E36C3}"/>
              </a:ext>
            </a:extLst>
          </p:cNvPr>
          <p:cNvGrpSpPr>
            <a:grpSpLocks/>
          </p:cNvGrpSpPr>
          <p:nvPr/>
        </p:nvGrpSpPr>
        <p:grpSpPr bwMode="auto">
          <a:xfrm>
            <a:off x="1116013" y="5876925"/>
            <a:ext cx="4389437" cy="296863"/>
            <a:chOff x="1115616" y="5949280"/>
            <a:chExt cx="4390054" cy="296416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383C7D6-1DCA-6E41-A26B-487B69726716}"/>
                </a:ext>
              </a:extLst>
            </p:cNvPr>
            <p:cNvCxnSpPr/>
            <p:nvPr/>
          </p:nvCxnSpPr>
          <p:spPr>
            <a:xfrm flipV="1">
              <a:off x="5505670" y="5949280"/>
              <a:ext cx="0" cy="28849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E92CB0F-D24C-1041-855B-A9EC77B05EBE}"/>
                </a:ext>
              </a:extLst>
            </p:cNvPr>
            <p:cNvCxnSpPr/>
            <p:nvPr/>
          </p:nvCxnSpPr>
          <p:spPr>
            <a:xfrm flipV="1">
              <a:off x="1115616" y="5949280"/>
              <a:ext cx="0" cy="28849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F59E910-4520-8345-9D9D-AB0D734E6739}"/>
                </a:ext>
              </a:extLst>
            </p:cNvPr>
            <p:cNvCxnSpPr/>
            <p:nvPr/>
          </p:nvCxnSpPr>
          <p:spPr>
            <a:xfrm flipH="1">
              <a:off x="1131493" y="6237770"/>
              <a:ext cx="4374177" cy="79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538" name="Picture 28">
            <a:extLst>
              <a:ext uri="{FF2B5EF4-FFF2-40B4-BE49-F238E27FC236}">
                <a16:creationId xmlns:a16="http://schemas.microsoft.com/office/drawing/2014/main" id="{886BD3F1-C356-094B-BCA0-843F14286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3" t="23505" r="5774" b="38515"/>
          <a:stretch>
            <a:fillRect/>
          </a:stretch>
        </p:blipFill>
        <p:spPr bwMode="auto">
          <a:xfrm>
            <a:off x="5780088" y="1196975"/>
            <a:ext cx="89693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Title 1">
            <a:extLst>
              <a:ext uri="{FF2B5EF4-FFF2-40B4-BE49-F238E27FC236}">
                <a16:creationId xmlns:a16="http://schemas.microsoft.com/office/drawing/2014/main" id="{D68DEB08-0E83-A74C-BE8D-16D31B90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Protocol Stack</a:t>
            </a:r>
          </a:p>
        </p:txBody>
      </p:sp>
      <p:pic>
        <p:nvPicPr>
          <p:cNvPr id="84994" name="Picture 2">
            <a:extLst>
              <a:ext uri="{FF2B5EF4-FFF2-40B4-BE49-F238E27FC236}">
                <a16:creationId xmlns:a16="http://schemas.microsoft.com/office/drawing/2014/main" id="{53EF34C8-6198-4048-94ED-793A576EE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0725" y="3644900"/>
            <a:ext cx="466725" cy="9810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2" name="Picture 30" descr="http://www.icpdas-europe.com/uploads/tx_v4icpdascatalog/125975/web/icpdas/zb-2550-t_cr_1.jpg">
            <a:extLst>
              <a:ext uri="{FF2B5EF4-FFF2-40B4-BE49-F238E27FC236}">
                <a16:creationId xmlns:a16="http://schemas.microsoft.com/office/drawing/2014/main" id="{04FEE47E-2E62-DD44-B901-5DA2A8EAE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4086225"/>
            <a:ext cx="11684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3" name="Picture 28">
            <a:extLst>
              <a:ext uri="{FF2B5EF4-FFF2-40B4-BE49-F238E27FC236}">
                <a16:creationId xmlns:a16="http://schemas.microsoft.com/office/drawing/2014/main" id="{ED7EBA5C-C9B7-D94B-A19C-7E25CC60E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3" t="23505" r="5774" b="38515"/>
          <a:stretch>
            <a:fillRect/>
          </a:stretch>
        </p:blipFill>
        <p:spPr bwMode="auto">
          <a:xfrm>
            <a:off x="3330575" y="1196975"/>
            <a:ext cx="89852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44" name="Group 2">
            <a:extLst>
              <a:ext uri="{FF2B5EF4-FFF2-40B4-BE49-F238E27FC236}">
                <a16:creationId xmlns:a16="http://schemas.microsoft.com/office/drawing/2014/main" id="{74C504A0-FAAC-5B4C-9FFE-9783B1F75209}"/>
              </a:ext>
            </a:extLst>
          </p:cNvPr>
          <p:cNvGrpSpPr>
            <a:grpSpLocks/>
          </p:cNvGrpSpPr>
          <p:nvPr/>
        </p:nvGrpSpPr>
        <p:grpSpPr bwMode="auto">
          <a:xfrm>
            <a:off x="2916238" y="1452563"/>
            <a:ext cx="1727200" cy="1728787"/>
            <a:chOff x="755576" y="3284984"/>
            <a:chExt cx="1728192" cy="172819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0243F8-B694-F347-8C10-85A694BA47D1}"/>
                </a:ext>
              </a:extLst>
            </p:cNvPr>
            <p:cNvSpPr/>
            <p:nvPr/>
          </p:nvSpPr>
          <p:spPr>
            <a:xfrm>
              <a:off x="755576" y="4149873"/>
              <a:ext cx="1728192" cy="431651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Verdana" panose="020B0604030504040204" pitchFamily="34" charset="0"/>
                <a:buChar char="−"/>
                <a:defRPr sz="24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Verdana" panose="020B0604030504040204" pitchFamily="34" charset="0"/>
                <a:buChar char="−"/>
                <a:defRPr sz="20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400" b="1">
                  <a:solidFill>
                    <a:srgbClr val="0000FF"/>
                  </a:solidFill>
                </a:rPr>
                <a:t>Network (IP)</a:t>
              </a:r>
              <a:endParaRPr lang="en-US" altLang="en-US" sz="1400" b="1">
                <a:solidFill>
                  <a:srgbClr val="0000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9C9CD6-EF0A-4C4D-AFCE-88E5928E323E}"/>
                </a:ext>
              </a:extLst>
            </p:cNvPr>
            <p:cNvSpPr/>
            <p:nvPr/>
          </p:nvSpPr>
          <p:spPr>
            <a:xfrm>
              <a:off x="755576" y="4581525"/>
              <a:ext cx="1728192" cy="431651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Verdana" panose="020B0604030504040204" pitchFamily="34" charset="0"/>
                <a:buChar char="−"/>
                <a:defRPr sz="24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Verdana" panose="020B0604030504040204" pitchFamily="34" charset="0"/>
                <a:buChar char="−"/>
                <a:defRPr sz="20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400" b="1">
                  <a:solidFill>
                    <a:srgbClr val="0000FF"/>
                  </a:solidFill>
                </a:rPr>
                <a:t>IEEE 802.15.4 PHY/MAC</a:t>
              </a:r>
              <a:endParaRPr lang="en-US" altLang="en-US" sz="1400" b="1">
                <a:solidFill>
                  <a:srgbClr val="0000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C2FF6D-D5E0-9B42-936B-BE8F7E8ED88F}"/>
                </a:ext>
              </a:extLst>
            </p:cNvPr>
            <p:cNvSpPr/>
            <p:nvPr/>
          </p:nvSpPr>
          <p:spPr>
            <a:xfrm>
              <a:off x="755576" y="3716635"/>
              <a:ext cx="1728192" cy="433238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Verdana" panose="020B0604030504040204" pitchFamily="34" charset="0"/>
                <a:buChar char="−"/>
                <a:defRPr sz="24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Verdana" panose="020B0604030504040204" pitchFamily="34" charset="0"/>
                <a:buChar char="−"/>
                <a:defRPr sz="20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400" b="1">
                  <a:solidFill>
                    <a:srgbClr val="0000FF"/>
                  </a:solidFill>
                </a:rPr>
                <a:t>TCP/UDP</a:t>
              </a:r>
              <a:endParaRPr lang="en-US" altLang="en-US" sz="1400" b="1">
                <a:solidFill>
                  <a:srgbClr val="0000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D61D4FA-AD8A-5045-821A-AF89AE8E45D2}"/>
                </a:ext>
              </a:extLst>
            </p:cNvPr>
            <p:cNvSpPr/>
            <p:nvPr/>
          </p:nvSpPr>
          <p:spPr>
            <a:xfrm>
              <a:off x="755576" y="3284984"/>
              <a:ext cx="1728192" cy="431651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Verdana" panose="020B0604030504040204" pitchFamily="34" charset="0"/>
                <a:buChar char="−"/>
                <a:defRPr sz="24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Verdana" panose="020B0604030504040204" pitchFamily="34" charset="0"/>
                <a:buChar char="−"/>
                <a:defRPr sz="20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400" b="1">
                  <a:solidFill>
                    <a:srgbClr val="0000FF"/>
                  </a:solidFill>
                </a:rPr>
                <a:t>Application</a:t>
              </a:r>
              <a:endParaRPr lang="en-US" altLang="en-US" sz="1400" b="1">
                <a:solidFill>
                  <a:srgbClr val="0000FF"/>
                </a:solidFill>
              </a:endParaRPr>
            </a:p>
          </p:txBody>
        </p:sp>
      </p:grpSp>
      <p:grpSp>
        <p:nvGrpSpPr>
          <p:cNvPr id="65545" name="Group 13">
            <a:extLst>
              <a:ext uri="{FF2B5EF4-FFF2-40B4-BE49-F238E27FC236}">
                <a16:creationId xmlns:a16="http://schemas.microsoft.com/office/drawing/2014/main" id="{045E752A-CE89-4147-B53A-347EF94E695D}"/>
              </a:ext>
            </a:extLst>
          </p:cNvPr>
          <p:cNvGrpSpPr>
            <a:grpSpLocks/>
          </p:cNvGrpSpPr>
          <p:nvPr/>
        </p:nvGrpSpPr>
        <p:grpSpPr bwMode="auto">
          <a:xfrm>
            <a:off x="5292725" y="1452563"/>
            <a:ext cx="1727200" cy="1728787"/>
            <a:chOff x="755576" y="3284984"/>
            <a:chExt cx="1728192" cy="172819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3EF4AA-F66A-E543-8E74-AB6B7E98DBD8}"/>
                </a:ext>
              </a:extLst>
            </p:cNvPr>
            <p:cNvSpPr/>
            <p:nvPr/>
          </p:nvSpPr>
          <p:spPr>
            <a:xfrm>
              <a:off x="755576" y="4149873"/>
              <a:ext cx="1728192" cy="431651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Verdana" panose="020B0604030504040204" pitchFamily="34" charset="0"/>
                <a:buChar char="−"/>
                <a:defRPr sz="24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Verdana" panose="020B0604030504040204" pitchFamily="34" charset="0"/>
                <a:buChar char="−"/>
                <a:defRPr sz="20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400" b="1">
                  <a:solidFill>
                    <a:srgbClr val="0000FF"/>
                  </a:solidFill>
                </a:rPr>
                <a:t>Network (IP)</a:t>
              </a:r>
              <a:endParaRPr lang="en-US" altLang="en-US" sz="1400" b="1">
                <a:solidFill>
                  <a:srgbClr val="0000FF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5301B8-A540-1543-BC27-DABF7316502E}"/>
                </a:ext>
              </a:extLst>
            </p:cNvPr>
            <p:cNvSpPr/>
            <p:nvPr/>
          </p:nvSpPr>
          <p:spPr>
            <a:xfrm>
              <a:off x="755576" y="4581525"/>
              <a:ext cx="1728192" cy="431651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Verdana" panose="020B0604030504040204" pitchFamily="34" charset="0"/>
                <a:buChar char="−"/>
                <a:defRPr sz="24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Verdana" panose="020B0604030504040204" pitchFamily="34" charset="0"/>
                <a:buChar char="−"/>
                <a:defRPr sz="20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400" b="1">
                  <a:solidFill>
                    <a:srgbClr val="0000FF"/>
                  </a:solidFill>
                </a:rPr>
                <a:t>IEEE 802.15.4 PHY/MAC</a:t>
              </a:r>
              <a:endParaRPr lang="en-US" altLang="en-US" sz="1400" b="1">
                <a:solidFill>
                  <a:srgbClr val="0000FF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8A7E7A8-421C-5A45-BF91-45E23F62BD63}"/>
                </a:ext>
              </a:extLst>
            </p:cNvPr>
            <p:cNvSpPr/>
            <p:nvPr/>
          </p:nvSpPr>
          <p:spPr>
            <a:xfrm>
              <a:off x="755576" y="3716635"/>
              <a:ext cx="1728192" cy="433238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Verdana" panose="020B0604030504040204" pitchFamily="34" charset="0"/>
                <a:buChar char="−"/>
                <a:defRPr sz="24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Verdana" panose="020B0604030504040204" pitchFamily="34" charset="0"/>
                <a:buChar char="−"/>
                <a:defRPr sz="20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400" b="1">
                  <a:solidFill>
                    <a:srgbClr val="0000FF"/>
                  </a:solidFill>
                </a:rPr>
                <a:t>TCP/UDP</a:t>
              </a:r>
              <a:endParaRPr lang="en-US" altLang="en-US" sz="1400" b="1">
                <a:solidFill>
                  <a:srgbClr val="0000FF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A9859-F5FC-884D-945E-41EF616F0434}"/>
                </a:ext>
              </a:extLst>
            </p:cNvPr>
            <p:cNvSpPr/>
            <p:nvPr/>
          </p:nvSpPr>
          <p:spPr>
            <a:xfrm>
              <a:off x="755576" y="3284984"/>
              <a:ext cx="1728192" cy="431651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Verdana" panose="020B0604030504040204" pitchFamily="34" charset="0"/>
                <a:buChar char="−"/>
                <a:defRPr sz="24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Verdana" panose="020B0604030504040204" pitchFamily="34" charset="0"/>
                <a:buChar char="−"/>
                <a:defRPr sz="20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400" b="1">
                  <a:solidFill>
                    <a:srgbClr val="0000FF"/>
                  </a:solidFill>
                </a:rPr>
                <a:t>Application</a:t>
              </a:r>
              <a:endParaRPr lang="en-US" altLang="en-US" sz="1400" b="1">
                <a:solidFill>
                  <a:srgbClr val="0000FF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FF540AE-E830-BE4C-B227-0881F2A73017}"/>
              </a:ext>
            </a:extLst>
          </p:cNvPr>
          <p:cNvSpPr/>
          <p:nvPr/>
        </p:nvSpPr>
        <p:spPr>
          <a:xfrm>
            <a:off x="6372225" y="5470525"/>
            <a:ext cx="1728788" cy="431800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400" b="1">
                <a:solidFill>
                  <a:srgbClr val="0000FF"/>
                </a:solidFill>
              </a:rPr>
              <a:t>IEEE 802.15.4 PHY/MAC</a:t>
            </a:r>
            <a:endParaRPr lang="en-US" altLang="en-US" sz="1400" b="1">
              <a:solidFill>
                <a:srgbClr val="0000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B34D51-FF9C-2C41-8171-E147C716C1CD}"/>
              </a:ext>
            </a:extLst>
          </p:cNvPr>
          <p:cNvSpPr/>
          <p:nvPr/>
        </p:nvSpPr>
        <p:spPr>
          <a:xfrm>
            <a:off x="4641850" y="5038725"/>
            <a:ext cx="3459163" cy="431800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400" b="1">
                <a:solidFill>
                  <a:srgbClr val="0000FF"/>
                </a:solidFill>
              </a:rPr>
              <a:t>Network (IP)</a:t>
            </a:r>
            <a:endParaRPr lang="en-US" altLang="en-US" sz="1400" b="1">
              <a:solidFill>
                <a:srgbClr val="0000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8B54B8-3EC3-4E4E-8957-897E6C6F5A24}"/>
              </a:ext>
            </a:extLst>
          </p:cNvPr>
          <p:cNvSpPr/>
          <p:nvPr/>
        </p:nvSpPr>
        <p:spPr>
          <a:xfrm>
            <a:off x="4641850" y="5470525"/>
            <a:ext cx="1727200" cy="431800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400" b="1">
                <a:solidFill>
                  <a:srgbClr val="0000FF"/>
                </a:solidFill>
              </a:rPr>
              <a:t>IEEE 802.3 (Ethernet)</a:t>
            </a:r>
            <a:endParaRPr lang="en-US" altLang="en-US" sz="1400" b="1">
              <a:solidFill>
                <a:srgbClr val="0000FF"/>
              </a:solidFill>
            </a:endParaRPr>
          </a:p>
        </p:txBody>
      </p:sp>
      <p:grpSp>
        <p:nvGrpSpPr>
          <p:cNvPr id="65549" name="Group 28">
            <a:extLst>
              <a:ext uri="{FF2B5EF4-FFF2-40B4-BE49-F238E27FC236}">
                <a16:creationId xmlns:a16="http://schemas.microsoft.com/office/drawing/2014/main" id="{DDB8CC0D-1DB8-9243-AF94-335F3D5811A1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4221163"/>
            <a:ext cx="1728788" cy="1728787"/>
            <a:chOff x="755576" y="3284984"/>
            <a:chExt cx="1728192" cy="172819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CAD349B-00CA-AD4F-8539-CC13C9CF7273}"/>
                </a:ext>
              </a:extLst>
            </p:cNvPr>
            <p:cNvSpPr/>
            <p:nvPr/>
          </p:nvSpPr>
          <p:spPr>
            <a:xfrm>
              <a:off x="755576" y="4149873"/>
              <a:ext cx="1728192" cy="431651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Verdana" panose="020B0604030504040204" pitchFamily="34" charset="0"/>
                <a:buChar char="−"/>
                <a:defRPr sz="24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Verdana" panose="020B0604030504040204" pitchFamily="34" charset="0"/>
                <a:buChar char="−"/>
                <a:defRPr sz="20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400" b="1">
                  <a:solidFill>
                    <a:srgbClr val="0000FF"/>
                  </a:solidFill>
                </a:rPr>
                <a:t>Network (IP)</a:t>
              </a:r>
              <a:endParaRPr lang="en-US" altLang="en-US" sz="1400" b="1">
                <a:solidFill>
                  <a:srgbClr val="0000FF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D53C8BC-3FC1-724D-9A65-C26ECDB3B4F9}"/>
                </a:ext>
              </a:extLst>
            </p:cNvPr>
            <p:cNvSpPr/>
            <p:nvPr/>
          </p:nvSpPr>
          <p:spPr>
            <a:xfrm>
              <a:off x="755576" y="4581525"/>
              <a:ext cx="1728192" cy="431651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Verdana" panose="020B0604030504040204" pitchFamily="34" charset="0"/>
                <a:buChar char="−"/>
                <a:defRPr sz="24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Verdana" panose="020B0604030504040204" pitchFamily="34" charset="0"/>
                <a:buChar char="−"/>
                <a:defRPr sz="20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400" b="1">
                  <a:solidFill>
                    <a:srgbClr val="0000FF"/>
                  </a:solidFill>
                </a:rPr>
                <a:t>IEEE 802.3 (Ethernet)</a:t>
              </a:r>
              <a:endParaRPr lang="en-US" altLang="en-US" sz="1400" b="1">
                <a:solidFill>
                  <a:srgbClr val="0000FF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2BF60FF-A9DA-7449-9915-9D35F3EF5007}"/>
                </a:ext>
              </a:extLst>
            </p:cNvPr>
            <p:cNvSpPr/>
            <p:nvPr/>
          </p:nvSpPr>
          <p:spPr>
            <a:xfrm>
              <a:off x="755576" y="3716635"/>
              <a:ext cx="1728192" cy="433238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Verdana" panose="020B0604030504040204" pitchFamily="34" charset="0"/>
                <a:buChar char="−"/>
                <a:defRPr sz="24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Verdana" panose="020B0604030504040204" pitchFamily="34" charset="0"/>
                <a:buChar char="−"/>
                <a:defRPr sz="20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400" b="1">
                  <a:solidFill>
                    <a:srgbClr val="0000FF"/>
                  </a:solidFill>
                </a:rPr>
                <a:t>TCP/UDP</a:t>
              </a:r>
              <a:endParaRPr lang="en-US" altLang="en-US" sz="1400" b="1">
                <a:solidFill>
                  <a:srgbClr val="0000FF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F6E3B24-1E94-0648-9DE9-FC77B622F000}"/>
                </a:ext>
              </a:extLst>
            </p:cNvPr>
            <p:cNvSpPr/>
            <p:nvPr/>
          </p:nvSpPr>
          <p:spPr>
            <a:xfrm>
              <a:off x="755576" y="3284984"/>
              <a:ext cx="1728192" cy="431651"/>
            </a:xfrm>
            <a:prstGeom prst="rect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Font typeface="Verdana" panose="020B0604030504040204" pitchFamily="34" charset="0"/>
                <a:buChar char="−"/>
                <a:defRPr sz="24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Verdana" panose="020B0604030504040204" pitchFamily="34" charset="0"/>
                <a:buChar char="−"/>
                <a:defRPr sz="20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Verdana" panose="020B0604030504040204" pitchFamily="34" charset="0"/>
                <a:buChar char="−"/>
                <a:defRPr sz="1600">
                  <a:solidFill>
                    <a:schemeClr val="tx1"/>
                  </a:solidFill>
                  <a:latin typeface="Verdan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400" b="1">
                  <a:solidFill>
                    <a:srgbClr val="0000FF"/>
                  </a:solidFill>
                </a:rPr>
                <a:t>Application</a:t>
              </a:r>
              <a:endParaRPr lang="en-US" altLang="en-US" sz="1400" b="1">
                <a:solidFill>
                  <a:srgbClr val="0000FF"/>
                </a:solidFill>
              </a:endParaRPr>
            </a:p>
          </p:txBody>
        </p:sp>
      </p:grpSp>
      <p:grpSp>
        <p:nvGrpSpPr>
          <p:cNvPr id="65550" name="Group 30733">
            <a:extLst>
              <a:ext uri="{FF2B5EF4-FFF2-40B4-BE49-F238E27FC236}">
                <a16:creationId xmlns:a16="http://schemas.microsoft.com/office/drawing/2014/main" id="{14FC252A-351A-B94E-AA44-EBEF8E75D192}"/>
              </a:ext>
            </a:extLst>
          </p:cNvPr>
          <p:cNvGrpSpPr>
            <a:grpSpLocks/>
          </p:cNvGrpSpPr>
          <p:nvPr/>
        </p:nvGrpSpPr>
        <p:grpSpPr bwMode="auto">
          <a:xfrm>
            <a:off x="3779838" y="3181350"/>
            <a:ext cx="1944687" cy="295275"/>
            <a:chOff x="3779912" y="3180817"/>
            <a:chExt cx="2347055" cy="296416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1CE4F46-B837-8E40-A977-56762032663E}"/>
                </a:ext>
              </a:extLst>
            </p:cNvPr>
            <p:cNvCxnSpPr/>
            <p:nvPr/>
          </p:nvCxnSpPr>
          <p:spPr>
            <a:xfrm flipV="1">
              <a:off x="6126967" y="3180817"/>
              <a:ext cx="0" cy="288448"/>
            </a:xfrm>
            <a:prstGeom prst="line">
              <a:avLst/>
            </a:prstGeom>
            <a:ln w="57150">
              <a:solidFill>
                <a:srgbClr val="99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C04C7F0-BAEA-4643-97A9-A009E7EE72FB}"/>
                </a:ext>
              </a:extLst>
            </p:cNvPr>
            <p:cNvCxnSpPr/>
            <p:nvPr/>
          </p:nvCxnSpPr>
          <p:spPr>
            <a:xfrm flipV="1">
              <a:off x="3779912" y="3188786"/>
              <a:ext cx="0" cy="288447"/>
            </a:xfrm>
            <a:prstGeom prst="line">
              <a:avLst/>
            </a:prstGeom>
            <a:ln w="57150">
              <a:solidFill>
                <a:srgbClr val="99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2977D50-B8B6-FA49-83A9-758B84E02232}"/>
                </a:ext>
              </a:extLst>
            </p:cNvPr>
            <p:cNvCxnSpPr/>
            <p:nvPr/>
          </p:nvCxnSpPr>
          <p:spPr>
            <a:xfrm>
              <a:off x="3779912" y="3454922"/>
              <a:ext cx="2347055" cy="0"/>
            </a:xfrm>
            <a:prstGeom prst="line">
              <a:avLst/>
            </a:prstGeom>
            <a:ln w="57150">
              <a:solidFill>
                <a:srgbClr val="99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551" name="Rectangle 12">
            <a:extLst>
              <a:ext uri="{FF2B5EF4-FFF2-40B4-BE49-F238E27FC236}">
                <a16:creationId xmlns:a16="http://schemas.microsoft.com/office/drawing/2014/main" id="{F64781BD-ACD2-2F4C-B8C0-4314416CE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5388" y="2663825"/>
            <a:ext cx="15636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 b="1">
                <a:solidFill>
                  <a:srgbClr val="99CC00"/>
                </a:solidFill>
                <a:latin typeface="Arial" panose="020B0604020202020204" pitchFamily="34" charset="0"/>
              </a:rPr>
              <a:t>Wireless Medium</a:t>
            </a:r>
            <a:endParaRPr lang="en-US" altLang="en-US" sz="1800">
              <a:solidFill>
                <a:srgbClr val="99CC00"/>
              </a:solidFill>
              <a:latin typeface="Arial" panose="020B0604020202020204" pitchFamily="34" charset="0"/>
            </a:endParaRPr>
          </a:p>
        </p:txBody>
      </p:sp>
      <p:sp>
        <p:nvSpPr>
          <p:cNvPr id="51" name="Cloud 50">
            <a:extLst>
              <a:ext uri="{FF2B5EF4-FFF2-40B4-BE49-F238E27FC236}">
                <a16:creationId xmlns:a16="http://schemas.microsoft.com/office/drawing/2014/main" id="{D7868D08-60EA-774D-9052-C2FBC8052972}"/>
              </a:ext>
            </a:extLst>
          </p:cNvPr>
          <p:cNvSpPr/>
          <p:nvPr/>
        </p:nvSpPr>
        <p:spPr>
          <a:xfrm>
            <a:off x="2347913" y="5300663"/>
            <a:ext cx="1936750" cy="1377950"/>
          </a:xfrm>
          <a:prstGeom prst="cloud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The Internet</a:t>
            </a:r>
            <a:endParaRPr lang="en-US" altLang="en-US" sz="1800"/>
          </a:p>
        </p:txBody>
      </p:sp>
      <p:grpSp>
        <p:nvGrpSpPr>
          <p:cNvPr id="65553" name="Group 30734">
            <a:extLst>
              <a:ext uri="{FF2B5EF4-FFF2-40B4-BE49-F238E27FC236}">
                <a16:creationId xmlns:a16="http://schemas.microsoft.com/office/drawing/2014/main" id="{3DF4A254-F41A-984C-BA45-B44CCF270E15}"/>
              </a:ext>
            </a:extLst>
          </p:cNvPr>
          <p:cNvGrpSpPr>
            <a:grpSpLocks/>
          </p:cNvGrpSpPr>
          <p:nvPr/>
        </p:nvGrpSpPr>
        <p:grpSpPr bwMode="auto">
          <a:xfrm>
            <a:off x="6443663" y="3213100"/>
            <a:ext cx="2016125" cy="2978150"/>
            <a:chOff x="6444208" y="3212976"/>
            <a:chExt cx="2016224" cy="2977803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A240B1E-A931-1A42-9420-9B6026232DBB}"/>
                </a:ext>
              </a:extLst>
            </p:cNvPr>
            <p:cNvCxnSpPr/>
            <p:nvPr/>
          </p:nvCxnSpPr>
          <p:spPr>
            <a:xfrm>
              <a:off x="7020498" y="6190779"/>
              <a:ext cx="1439934" cy="0"/>
            </a:xfrm>
            <a:prstGeom prst="line">
              <a:avLst/>
            </a:prstGeom>
            <a:ln w="57150">
              <a:solidFill>
                <a:srgbClr val="99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2EE3D2A-D24A-DE4A-8DE1-308710DC2470}"/>
                </a:ext>
              </a:extLst>
            </p:cNvPr>
            <p:cNvCxnSpPr/>
            <p:nvPr/>
          </p:nvCxnSpPr>
          <p:spPr>
            <a:xfrm flipH="1" flipV="1">
              <a:off x="8388990" y="3454248"/>
              <a:ext cx="36515" cy="2736531"/>
            </a:xfrm>
            <a:prstGeom prst="line">
              <a:avLst/>
            </a:prstGeom>
            <a:ln w="57150">
              <a:solidFill>
                <a:srgbClr val="99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277E65C-5108-8F4F-8611-C9D6D5EF5C0F}"/>
                </a:ext>
              </a:extLst>
            </p:cNvPr>
            <p:cNvCxnSpPr/>
            <p:nvPr/>
          </p:nvCxnSpPr>
          <p:spPr>
            <a:xfrm flipV="1">
              <a:off x="7020498" y="5903475"/>
              <a:ext cx="0" cy="287304"/>
            </a:xfrm>
            <a:prstGeom prst="line">
              <a:avLst/>
            </a:prstGeom>
            <a:ln w="57150">
              <a:solidFill>
                <a:srgbClr val="99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D97C6A-2F79-864D-A4DE-4E7D290025D1}"/>
                </a:ext>
              </a:extLst>
            </p:cNvPr>
            <p:cNvCxnSpPr/>
            <p:nvPr/>
          </p:nvCxnSpPr>
          <p:spPr>
            <a:xfrm flipV="1">
              <a:off x="6444208" y="3212976"/>
              <a:ext cx="0" cy="287305"/>
            </a:xfrm>
            <a:prstGeom prst="line">
              <a:avLst/>
            </a:prstGeom>
            <a:ln w="57150">
              <a:solidFill>
                <a:srgbClr val="99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981F258-D338-DD4D-9A4A-E81834D7CD6C}"/>
                </a:ext>
              </a:extLst>
            </p:cNvPr>
            <p:cNvCxnSpPr/>
            <p:nvPr/>
          </p:nvCxnSpPr>
          <p:spPr>
            <a:xfrm>
              <a:off x="6444208" y="3478058"/>
              <a:ext cx="1944782" cy="0"/>
            </a:xfrm>
            <a:prstGeom prst="line">
              <a:avLst/>
            </a:prstGeom>
            <a:ln w="57150">
              <a:solidFill>
                <a:srgbClr val="99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736" name="Freeform 30735">
            <a:extLst>
              <a:ext uri="{FF2B5EF4-FFF2-40B4-BE49-F238E27FC236}">
                <a16:creationId xmlns:a16="http://schemas.microsoft.com/office/drawing/2014/main" id="{4345EFB0-0C83-D741-99A1-D818AABCEA87}"/>
              </a:ext>
            </a:extLst>
          </p:cNvPr>
          <p:cNvSpPr/>
          <p:nvPr/>
        </p:nvSpPr>
        <p:spPr>
          <a:xfrm flipV="1">
            <a:off x="720725" y="4076700"/>
            <a:ext cx="8094663" cy="2608263"/>
          </a:xfrm>
          <a:custGeom>
            <a:avLst/>
            <a:gdLst>
              <a:gd name="connsiteX0" fmla="*/ 0 w 315686"/>
              <a:gd name="connsiteY0" fmla="*/ 0 h 478971"/>
              <a:gd name="connsiteX1" fmla="*/ 65314 w 315686"/>
              <a:gd name="connsiteY1" fmla="*/ 76200 h 478971"/>
              <a:gd name="connsiteX2" fmla="*/ 87086 w 315686"/>
              <a:gd name="connsiteY2" fmla="*/ 108857 h 478971"/>
              <a:gd name="connsiteX3" fmla="*/ 119743 w 315686"/>
              <a:gd name="connsiteY3" fmla="*/ 141514 h 478971"/>
              <a:gd name="connsiteX4" fmla="*/ 195943 w 315686"/>
              <a:gd name="connsiteY4" fmla="*/ 250371 h 478971"/>
              <a:gd name="connsiteX5" fmla="*/ 228600 w 315686"/>
              <a:gd name="connsiteY5" fmla="*/ 315686 h 478971"/>
              <a:gd name="connsiteX6" fmla="*/ 250371 w 315686"/>
              <a:gd name="connsiteY6" fmla="*/ 370114 h 478971"/>
              <a:gd name="connsiteX7" fmla="*/ 272143 w 315686"/>
              <a:gd name="connsiteY7" fmla="*/ 391886 h 478971"/>
              <a:gd name="connsiteX8" fmla="*/ 304800 w 315686"/>
              <a:gd name="connsiteY8" fmla="*/ 446314 h 478971"/>
              <a:gd name="connsiteX9" fmla="*/ 315686 w 315686"/>
              <a:gd name="connsiteY9" fmla="*/ 478971 h 478971"/>
              <a:gd name="connsiteX0" fmla="*/ 0 w 315686"/>
              <a:gd name="connsiteY0" fmla="*/ 0 h 478971"/>
              <a:gd name="connsiteX1" fmla="*/ 65314 w 315686"/>
              <a:gd name="connsiteY1" fmla="*/ 76200 h 478971"/>
              <a:gd name="connsiteX2" fmla="*/ 87086 w 315686"/>
              <a:gd name="connsiteY2" fmla="*/ 108857 h 478971"/>
              <a:gd name="connsiteX3" fmla="*/ 119743 w 315686"/>
              <a:gd name="connsiteY3" fmla="*/ 141514 h 478971"/>
              <a:gd name="connsiteX4" fmla="*/ 195943 w 315686"/>
              <a:gd name="connsiteY4" fmla="*/ 250371 h 478971"/>
              <a:gd name="connsiteX5" fmla="*/ 228600 w 315686"/>
              <a:gd name="connsiteY5" fmla="*/ 315686 h 478971"/>
              <a:gd name="connsiteX6" fmla="*/ 250371 w 315686"/>
              <a:gd name="connsiteY6" fmla="*/ 370114 h 478971"/>
              <a:gd name="connsiteX7" fmla="*/ 304800 w 315686"/>
              <a:gd name="connsiteY7" fmla="*/ 446314 h 478971"/>
              <a:gd name="connsiteX8" fmla="*/ 315686 w 315686"/>
              <a:gd name="connsiteY8" fmla="*/ 478971 h 478971"/>
              <a:gd name="connsiteX0" fmla="*/ 0 w 315686"/>
              <a:gd name="connsiteY0" fmla="*/ 0 h 478971"/>
              <a:gd name="connsiteX1" fmla="*/ 65314 w 315686"/>
              <a:gd name="connsiteY1" fmla="*/ 76200 h 478971"/>
              <a:gd name="connsiteX2" fmla="*/ 87086 w 315686"/>
              <a:gd name="connsiteY2" fmla="*/ 108857 h 478971"/>
              <a:gd name="connsiteX3" fmla="*/ 119743 w 315686"/>
              <a:gd name="connsiteY3" fmla="*/ 141514 h 478971"/>
              <a:gd name="connsiteX4" fmla="*/ 195943 w 315686"/>
              <a:gd name="connsiteY4" fmla="*/ 250371 h 478971"/>
              <a:gd name="connsiteX5" fmla="*/ 250371 w 315686"/>
              <a:gd name="connsiteY5" fmla="*/ 370114 h 478971"/>
              <a:gd name="connsiteX6" fmla="*/ 304800 w 315686"/>
              <a:gd name="connsiteY6" fmla="*/ 446314 h 478971"/>
              <a:gd name="connsiteX7" fmla="*/ 315686 w 315686"/>
              <a:gd name="connsiteY7" fmla="*/ 478971 h 478971"/>
              <a:gd name="connsiteX0" fmla="*/ 0 w 315686"/>
              <a:gd name="connsiteY0" fmla="*/ 0 h 478971"/>
              <a:gd name="connsiteX1" fmla="*/ 65314 w 315686"/>
              <a:gd name="connsiteY1" fmla="*/ 76200 h 478971"/>
              <a:gd name="connsiteX2" fmla="*/ 87086 w 315686"/>
              <a:gd name="connsiteY2" fmla="*/ 108857 h 478971"/>
              <a:gd name="connsiteX3" fmla="*/ 119743 w 315686"/>
              <a:gd name="connsiteY3" fmla="*/ 141514 h 478971"/>
              <a:gd name="connsiteX4" fmla="*/ 250371 w 315686"/>
              <a:gd name="connsiteY4" fmla="*/ 370114 h 478971"/>
              <a:gd name="connsiteX5" fmla="*/ 304800 w 315686"/>
              <a:gd name="connsiteY5" fmla="*/ 446314 h 478971"/>
              <a:gd name="connsiteX6" fmla="*/ 315686 w 315686"/>
              <a:gd name="connsiteY6" fmla="*/ 478971 h 478971"/>
              <a:gd name="connsiteX0" fmla="*/ 0 w 315686"/>
              <a:gd name="connsiteY0" fmla="*/ 0 h 478971"/>
              <a:gd name="connsiteX1" fmla="*/ 65314 w 315686"/>
              <a:gd name="connsiteY1" fmla="*/ 76200 h 478971"/>
              <a:gd name="connsiteX2" fmla="*/ 87086 w 315686"/>
              <a:gd name="connsiteY2" fmla="*/ 108857 h 478971"/>
              <a:gd name="connsiteX3" fmla="*/ 250371 w 315686"/>
              <a:gd name="connsiteY3" fmla="*/ 370114 h 478971"/>
              <a:gd name="connsiteX4" fmla="*/ 304800 w 315686"/>
              <a:gd name="connsiteY4" fmla="*/ 446314 h 478971"/>
              <a:gd name="connsiteX5" fmla="*/ 315686 w 315686"/>
              <a:gd name="connsiteY5" fmla="*/ 478971 h 478971"/>
              <a:gd name="connsiteX0" fmla="*/ 0 w 315686"/>
              <a:gd name="connsiteY0" fmla="*/ 0 h 478971"/>
              <a:gd name="connsiteX1" fmla="*/ 65314 w 315686"/>
              <a:gd name="connsiteY1" fmla="*/ 76200 h 478971"/>
              <a:gd name="connsiteX2" fmla="*/ 250371 w 315686"/>
              <a:gd name="connsiteY2" fmla="*/ 370114 h 478971"/>
              <a:gd name="connsiteX3" fmla="*/ 304800 w 315686"/>
              <a:gd name="connsiteY3" fmla="*/ 446314 h 478971"/>
              <a:gd name="connsiteX4" fmla="*/ 315686 w 315686"/>
              <a:gd name="connsiteY4" fmla="*/ 478971 h 478971"/>
              <a:gd name="connsiteX0" fmla="*/ 0 w 2395861"/>
              <a:gd name="connsiteY0" fmla="*/ 0 h 619101"/>
              <a:gd name="connsiteX1" fmla="*/ 65314 w 2395861"/>
              <a:gd name="connsiteY1" fmla="*/ 76200 h 619101"/>
              <a:gd name="connsiteX2" fmla="*/ 250371 w 2395861"/>
              <a:gd name="connsiteY2" fmla="*/ 370114 h 619101"/>
              <a:gd name="connsiteX3" fmla="*/ 304800 w 2395861"/>
              <a:gd name="connsiteY3" fmla="*/ 446314 h 619101"/>
              <a:gd name="connsiteX4" fmla="*/ 2395861 w 2395861"/>
              <a:gd name="connsiteY4" fmla="*/ 619101 h 619101"/>
              <a:gd name="connsiteX0" fmla="*/ 0 w 2395861"/>
              <a:gd name="connsiteY0" fmla="*/ 0 h 619101"/>
              <a:gd name="connsiteX1" fmla="*/ 65314 w 2395861"/>
              <a:gd name="connsiteY1" fmla="*/ 76200 h 619101"/>
              <a:gd name="connsiteX2" fmla="*/ 250371 w 2395861"/>
              <a:gd name="connsiteY2" fmla="*/ 370114 h 619101"/>
              <a:gd name="connsiteX3" fmla="*/ 1928629 w 2395861"/>
              <a:gd name="connsiteY3" fmla="*/ 378046 h 619101"/>
              <a:gd name="connsiteX4" fmla="*/ 2395861 w 2395861"/>
              <a:gd name="connsiteY4" fmla="*/ 619101 h 619101"/>
              <a:gd name="connsiteX0" fmla="*/ 61028 w 2456889"/>
              <a:gd name="connsiteY0" fmla="*/ 0 h 619101"/>
              <a:gd name="connsiteX1" fmla="*/ 126342 w 2456889"/>
              <a:gd name="connsiteY1" fmla="*/ 76200 h 619101"/>
              <a:gd name="connsiteX2" fmla="*/ 1581560 w 2456889"/>
              <a:gd name="connsiteY2" fmla="*/ 43145 h 619101"/>
              <a:gd name="connsiteX3" fmla="*/ 1989657 w 2456889"/>
              <a:gd name="connsiteY3" fmla="*/ 378046 h 619101"/>
              <a:gd name="connsiteX4" fmla="*/ 2456889 w 2456889"/>
              <a:gd name="connsiteY4" fmla="*/ 619101 h 619101"/>
              <a:gd name="connsiteX0" fmla="*/ 61028 w 2456889"/>
              <a:gd name="connsiteY0" fmla="*/ 29104 h 648205"/>
              <a:gd name="connsiteX1" fmla="*/ 126342 w 2456889"/>
              <a:gd name="connsiteY1" fmla="*/ 105304 h 648205"/>
              <a:gd name="connsiteX2" fmla="*/ 1581560 w 2456889"/>
              <a:gd name="connsiteY2" fmla="*/ 72249 h 648205"/>
              <a:gd name="connsiteX3" fmla="*/ 1989657 w 2456889"/>
              <a:gd name="connsiteY3" fmla="*/ 407150 h 648205"/>
              <a:gd name="connsiteX4" fmla="*/ 2456889 w 2456889"/>
              <a:gd name="connsiteY4" fmla="*/ 648205 h 648205"/>
              <a:gd name="connsiteX0" fmla="*/ 0 w 2395861"/>
              <a:gd name="connsiteY0" fmla="*/ 0 h 619101"/>
              <a:gd name="connsiteX1" fmla="*/ 1050260 w 2395861"/>
              <a:gd name="connsiteY1" fmla="*/ 403169 h 619101"/>
              <a:gd name="connsiteX2" fmla="*/ 1520532 w 2395861"/>
              <a:gd name="connsiteY2" fmla="*/ 43145 h 619101"/>
              <a:gd name="connsiteX3" fmla="*/ 1928629 w 2395861"/>
              <a:gd name="connsiteY3" fmla="*/ 378046 h 619101"/>
              <a:gd name="connsiteX4" fmla="*/ 2395861 w 2395861"/>
              <a:gd name="connsiteY4" fmla="*/ 619101 h 619101"/>
              <a:gd name="connsiteX0" fmla="*/ 0 w 1734160"/>
              <a:gd name="connsiteY0" fmla="*/ 0 h 1114944"/>
              <a:gd name="connsiteX1" fmla="*/ 388559 w 1734160"/>
              <a:gd name="connsiteY1" fmla="*/ 899012 h 1114944"/>
              <a:gd name="connsiteX2" fmla="*/ 858831 w 1734160"/>
              <a:gd name="connsiteY2" fmla="*/ 538988 h 1114944"/>
              <a:gd name="connsiteX3" fmla="*/ 1266928 w 1734160"/>
              <a:gd name="connsiteY3" fmla="*/ 873889 h 1114944"/>
              <a:gd name="connsiteX4" fmla="*/ 1734160 w 1734160"/>
              <a:gd name="connsiteY4" fmla="*/ 1114944 h 1114944"/>
              <a:gd name="connsiteX0" fmla="*/ 0 w 1734160"/>
              <a:gd name="connsiteY0" fmla="*/ 0 h 1114944"/>
              <a:gd name="connsiteX1" fmla="*/ 76057 w 1734160"/>
              <a:gd name="connsiteY1" fmla="*/ 801254 h 1114944"/>
              <a:gd name="connsiteX2" fmla="*/ 388559 w 1734160"/>
              <a:gd name="connsiteY2" fmla="*/ 899012 h 1114944"/>
              <a:gd name="connsiteX3" fmla="*/ 858831 w 1734160"/>
              <a:gd name="connsiteY3" fmla="*/ 538988 h 1114944"/>
              <a:gd name="connsiteX4" fmla="*/ 1266928 w 1734160"/>
              <a:gd name="connsiteY4" fmla="*/ 873889 h 1114944"/>
              <a:gd name="connsiteX5" fmla="*/ 1734160 w 1734160"/>
              <a:gd name="connsiteY5" fmla="*/ 1114944 h 1114944"/>
              <a:gd name="connsiteX0" fmla="*/ 0 w 1734160"/>
              <a:gd name="connsiteY0" fmla="*/ 0 h 1114944"/>
              <a:gd name="connsiteX1" fmla="*/ 76057 w 1734160"/>
              <a:gd name="connsiteY1" fmla="*/ 801254 h 1114944"/>
              <a:gd name="connsiteX2" fmla="*/ 597717 w 1734160"/>
              <a:gd name="connsiteY2" fmla="*/ 906198 h 1114944"/>
              <a:gd name="connsiteX3" fmla="*/ 858831 w 1734160"/>
              <a:gd name="connsiteY3" fmla="*/ 538988 h 1114944"/>
              <a:gd name="connsiteX4" fmla="*/ 1266928 w 1734160"/>
              <a:gd name="connsiteY4" fmla="*/ 873889 h 1114944"/>
              <a:gd name="connsiteX5" fmla="*/ 1734160 w 1734160"/>
              <a:gd name="connsiteY5" fmla="*/ 1114944 h 1114944"/>
              <a:gd name="connsiteX0" fmla="*/ 0 w 1734160"/>
              <a:gd name="connsiteY0" fmla="*/ 0 h 1114944"/>
              <a:gd name="connsiteX1" fmla="*/ 140706 w 1734160"/>
              <a:gd name="connsiteY1" fmla="*/ 887487 h 1114944"/>
              <a:gd name="connsiteX2" fmla="*/ 597717 w 1734160"/>
              <a:gd name="connsiteY2" fmla="*/ 906198 h 1114944"/>
              <a:gd name="connsiteX3" fmla="*/ 858831 w 1734160"/>
              <a:gd name="connsiteY3" fmla="*/ 538988 h 1114944"/>
              <a:gd name="connsiteX4" fmla="*/ 1266928 w 1734160"/>
              <a:gd name="connsiteY4" fmla="*/ 873889 h 1114944"/>
              <a:gd name="connsiteX5" fmla="*/ 1734160 w 1734160"/>
              <a:gd name="connsiteY5" fmla="*/ 1114944 h 1114944"/>
              <a:gd name="connsiteX0" fmla="*/ 0 w 1734160"/>
              <a:gd name="connsiteY0" fmla="*/ 0 h 1114944"/>
              <a:gd name="connsiteX1" fmla="*/ 140706 w 1734160"/>
              <a:gd name="connsiteY1" fmla="*/ 887487 h 1114944"/>
              <a:gd name="connsiteX2" fmla="*/ 597717 w 1734160"/>
              <a:gd name="connsiteY2" fmla="*/ 906198 h 1114944"/>
              <a:gd name="connsiteX3" fmla="*/ 858831 w 1734160"/>
              <a:gd name="connsiteY3" fmla="*/ 538988 h 1114944"/>
              <a:gd name="connsiteX4" fmla="*/ 1266928 w 1734160"/>
              <a:gd name="connsiteY4" fmla="*/ 873889 h 1114944"/>
              <a:gd name="connsiteX5" fmla="*/ 1734160 w 1734160"/>
              <a:gd name="connsiteY5" fmla="*/ 1114944 h 1114944"/>
              <a:gd name="connsiteX0" fmla="*/ 0 w 1734160"/>
              <a:gd name="connsiteY0" fmla="*/ 0 h 1114944"/>
              <a:gd name="connsiteX1" fmla="*/ 140706 w 1734160"/>
              <a:gd name="connsiteY1" fmla="*/ 887487 h 1114944"/>
              <a:gd name="connsiteX2" fmla="*/ 597717 w 1734160"/>
              <a:gd name="connsiteY2" fmla="*/ 906198 h 1114944"/>
              <a:gd name="connsiteX3" fmla="*/ 858831 w 1734160"/>
              <a:gd name="connsiteY3" fmla="*/ 538988 h 1114944"/>
              <a:gd name="connsiteX4" fmla="*/ 1266928 w 1734160"/>
              <a:gd name="connsiteY4" fmla="*/ 873889 h 1114944"/>
              <a:gd name="connsiteX5" fmla="*/ 1734160 w 1734160"/>
              <a:gd name="connsiteY5" fmla="*/ 1114944 h 1114944"/>
              <a:gd name="connsiteX0" fmla="*/ 0 w 1734160"/>
              <a:gd name="connsiteY0" fmla="*/ 0 h 1114944"/>
              <a:gd name="connsiteX1" fmla="*/ 140706 w 1734160"/>
              <a:gd name="connsiteY1" fmla="*/ 887487 h 1114944"/>
              <a:gd name="connsiteX2" fmla="*/ 631943 w 1734160"/>
              <a:gd name="connsiteY2" fmla="*/ 895419 h 1114944"/>
              <a:gd name="connsiteX3" fmla="*/ 858831 w 1734160"/>
              <a:gd name="connsiteY3" fmla="*/ 538988 h 1114944"/>
              <a:gd name="connsiteX4" fmla="*/ 1266928 w 1734160"/>
              <a:gd name="connsiteY4" fmla="*/ 873889 h 1114944"/>
              <a:gd name="connsiteX5" fmla="*/ 1734160 w 1734160"/>
              <a:gd name="connsiteY5" fmla="*/ 1114944 h 1114944"/>
              <a:gd name="connsiteX0" fmla="*/ 0 w 1734160"/>
              <a:gd name="connsiteY0" fmla="*/ 0 h 1114944"/>
              <a:gd name="connsiteX1" fmla="*/ 140706 w 1734160"/>
              <a:gd name="connsiteY1" fmla="*/ 887487 h 1114944"/>
              <a:gd name="connsiteX2" fmla="*/ 631943 w 1734160"/>
              <a:gd name="connsiteY2" fmla="*/ 895419 h 1114944"/>
              <a:gd name="connsiteX3" fmla="*/ 858831 w 1734160"/>
              <a:gd name="connsiteY3" fmla="*/ 538988 h 1114944"/>
              <a:gd name="connsiteX4" fmla="*/ 1266928 w 1734160"/>
              <a:gd name="connsiteY4" fmla="*/ 873889 h 1114944"/>
              <a:gd name="connsiteX5" fmla="*/ 1734160 w 1734160"/>
              <a:gd name="connsiteY5" fmla="*/ 1114944 h 1114944"/>
              <a:gd name="connsiteX0" fmla="*/ 0 w 1734160"/>
              <a:gd name="connsiteY0" fmla="*/ 0 h 1114944"/>
              <a:gd name="connsiteX1" fmla="*/ 140706 w 1734160"/>
              <a:gd name="connsiteY1" fmla="*/ 887487 h 1114944"/>
              <a:gd name="connsiteX2" fmla="*/ 631943 w 1734160"/>
              <a:gd name="connsiteY2" fmla="*/ 895419 h 1114944"/>
              <a:gd name="connsiteX3" fmla="*/ 858831 w 1734160"/>
              <a:gd name="connsiteY3" fmla="*/ 538988 h 1114944"/>
              <a:gd name="connsiteX4" fmla="*/ 1266928 w 1734160"/>
              <a:gd name="connsiteY4" fmla="*/ 873889 h 1114944"/>
              <a:gd name="connsiteX5" fmla="*/ 1734160 w 1734160"/>
              <a:gd name="connsiteY5" fmla="*/ 1114944 h 1114944"/>
              <a:gd name="connsiteX0" fmla="*/ 0 w 1734160"/>
              <a:gd name="connsiteY0" fmla="*/ 0 h 1114944"/>
              <a:gd name="connsiteX1" fmla="*/ 140706 w 1734160"/>
              <a:gd name="connsiteY1" fmla="*/ 887487 h 1114944"/>
              <a:gd name="connsiteX2" fmla="*/ 631943 w 1734160"/>
              <a:gd name="connsiteY2" fmla="*/ 895419 h 1114944"/>
              <a:gd name="connsiteX3" fmla="*/ 858831 w 1734160"/>
              <a:gd name="connsiteY3" fmla="*/ 538988 h 1114944"/>
              <a:gd name="connsiteX4" fmla="*/ 1179462 w 1734160"/>
              <a:gd name="connsiteY4" fmla="*/ 855924 h 1114944"/>
              <a:gd name="connsiteX5" fmla="*/ 1734160 w 1734160"/>
              <a:gd name="connsiteY5" fmla="*/ 1114944 h 1114944"/>
              <a:gd name="connsiteX0" fmla="*/ 0 w 1734160"/>
              <a:gd name="connsiteY0" fmla="*/ 0 h 1114944"/>
              <a:gd name="connsiteX1" fmla="*/ 140706 w 1734160"/>
              <a:gd name="connsiteY1" fmla="*/ 887487 h 1114944"/>
              <a:gd name="connsiteX2" fmla="*/ 631943 w 1734160"/>
              <a:gd name="connsiteY2" fmla="*/ 895419 h 1114944"/>
              <a:gd name="connsiteX3" fmla="*/ 858831 w 1734160"/>
              <a:gd name="connsiteY3" fmla="*/ 538988 h 1114944"/>
              <a:gd name="connsiteX4" fmla="*/ 1179462 w 1734160"/>
              <a:gd name="connsiteY4" fmla="*/ 855924 h 1114944"/>
              <a:gd name="connsiteX5" fmla="*/ 1734160 w 1734160"/>
              <a:gd name="connsiteY5" fmla="*/ 1114944 h 1114944"/>
              <a:gd name="connsiteX0" fmla="*/ 0 w 1734160"/>
              <a:gd name="connsiteY0" fmla="*/ 0 h 1114944"/>
              <a:gd name="connsiteX1" fmla="*/ 140706 w 1734160"/>
              <a:gd name="connsiteY1" fmla="*/ 887487 h 1114944"/>
              <a:gd name="connsiteX2" fmla="*/ 631943 w 1734160"/>
              <a:gd name="connsiteY2" fmla="*/ 895419 h 1114944"/>
              <a:gd name="connsiteX3" fmla="*/ 858831 w 1734160"/>
              <a:gd name="connsiteY3" fmla="*/ 538988 h 1114944"/>
              <a:gd name="connsiteX4" fmla="*/ 1179462 w 1734160"/>
              <a:gd name="connsiteY4" fmla="*/ 855924 h 1114944"/>
              <a:gd name="connsiteX5" fmla="*/ 1734160 w 1734160"/>
              <a:gd name="connsiteY5" fmla="*/ 1114944 h 1114944"/>
              <a:gd name="connsiteX0" fmla="*/ 0 w 1734160"/>
              <a:gd name="connsiteY0" fmla="*/ 0 h 1114944"/>
              <a:gd name="connsiteX1" fmla="*/ 140706 w 1734160"/>
              <a:gd name="connsiteY1" fmla="*/ 887487 h 1114944"/>
              <a:gd name="connsiteX2" fmla="*/ 631943 w 1734160"/>
              <a:gd name="connsiteY2" fmla="*/ 895419 h 1114944"/>
              <a:gd name="connsiteX3" fmla="*/ 858831 w 1734160"/>
              <a:gd name="connsiteY3" fmla="*/ 538988 h 1114944"/>
              <a:gd name="connsiteX4" fmla="*/ 1179462 w 1734160"/>
              <a:gd name="connsiteY4" fmla="*/ 855924 h 1114944"/>
              <a:gd name="connsiteX5" fmla="*/ 1734160 w 1734160"/>
              <a:gd name="connsiteY5" fmla="*/ 1114944 h 1114944"/>
              <a:gd name="connsiteX0" fmla="*/ 0 w 2643048"/>
              <a:gd name="connsiteY0" fmla="*/ 979577 h 986842"/>
              <a:gd name="connsiteX1" fmla="*/ 1049594 w 2643048"/>
              <a:gd name="connsiteY1" fmla="*/ 349281 h 986842"/>
              <a:gd name="connsiteX2" fmla="*/ 1540831 w 2643048"/>
              <a:gd name="connsiteY2" fmla="*/ 357213 h 986842"/>
              <a:gd name="connsiteX3" fmla="*/ 1767719 w 2643048"/>
              <a:gd name="connsiteY3" fmla="*/ 782 h 986842"/>
              <a:gd name="connsiteX4" fmla="*/ 2088350 w 2643048"/>
              <a:gd name="connsiteY4" fmla="*/ 317718 h 986842"/>
              <a:gd name="connsiteX5" fmla="*/ 2643048 w 2643048"/>
              <a:gd name="connsiteY5" fmla="*/ 576738 h 986842"/>
              <a:gd name="connsiteX0" fmla="*/ 0 w 2643048"/>
              <a:gd name="connsiteY0" fmla="*/ 1303433 h 1307504"/>
              <a:gd name="connsiteX1" fmla="*/ 133100 w 2643048"/>
              <a:gd name="connsiteY1" fmla="*/ 2738 h 1307504"/>
              <a:gd name="connsiteX2" fmla="*/ 1540831 w 2643048"/>
              <a:gd name="connsiteY2" fmla="*/ 681069 h 1307504"/>
              <a:gd name="connsiteX3" fmla="*/ 1767719 w 2643048"/>
              <a:gd name="connsiteY3" fmla="*/ 324638 h 1307504"/>
              <a:gd name="connsiteX4" fmla="*/ 2088350 w 2643048"/>
              <a:gd name="connsiteY4" fmla="*/ 641574 h 1307504"/>
              <a:gd name="connsiteX5" fmla="*/ 2643048 w 2643048"/>
              <a:gd name="connsiteY5" fmla="*/ 900594 h 1307504"/>
              <a:gd name="connsiteX0" fmla="*/ 0 w 2643048"/>
              <a:gd name="connsiteY0" fmla="*/ 1303433 h 1307504"/>
              <a:gd name="connsiteX1" fmla="*/ 133100 w 2643048"/>
              <a:gd name="connsiteY1" fmla="*/ 2738 h 1307504"/>
              <a:gd name="connsiteX2" fmla="*/ 1297447 w 2643048"/>
              <a:gd name="connsiteY2" fmla="*/ 80391 h 1307504"/>
              <a:gd name="connsiteX3" fmla="*/ 1767719 w 2643048"/>
              <a:gd name="connsiteY3" fmla="*/ 324638 h 1307504"/>
              <a:gd name="connsiteX4" fmla="*/ 2088350 w 2643048"/>
              <a:gd name="connsiteY4" fmla="*/ 641574 h 1307504"/>
              <a:gd name="connsiteX5" fmla="*/ 2643048 w 2643048"/>
              <a:gd name="connsiteY5" fmla="*/ 900594 h 1307504"/>
              <a:gd name="connsiteX0" fmla="*/ 0 w 2643048"/>
              <a:gd name="connsiteY0" fmla="*/ 1303433 h 1307504"/>
              <a:gd name="connsiteX1" fmla="*/ 133100 w 2643048"/>
              <a:gd name="connsiteY1" fmla="*/ 2738 h 1307504"/>
              <a:gd name="connsiteX2" fmla="*/ 1297447 w 2643048"/>
              <a:gd name="connsiteY2" fmla="*/ 80391 h 1307504"/>
              <a:gd name="connsiteX3" fmla="*/ 1794339 w 2643048"/>
              <a:gd name="connsiteY3" fmla="*/ 651792 h 1307504"/>
              <a:gd name="connsiteX4" fmla="*/ 2088350 w 2643048"/>
              <a:gd name="connsiteY4" fmla="*/ 641574 h 1307504"/>
              <a:gd name="connsiteX5" fmla="*/ 2643048 w 2643048"/>
              <a:gd name="connsiteY5" fmla="*/ 900594 h 1307504"/>
              <a:gd name="connsiteX0" fmla="*/ 0 w 2643048"/>
              <a:gd name="connsiteY0" fmla="*/ 1303433 h 1307504"/>
              <a:gd name="connsiteX1" fmla="*/ 133100 w 2643048"/>
              <a:gd name="connsiteY1" fmla="*/ 2738 h 1307504"/>
              <a:gd name="connsiteX2" fmla="*/ 1297447 w 2643048"/>
              <a:gd name="connsiteY2" fmla="*/ 80391 h 1307504"/>
              <a:gd name="connsiteX3" fmla="*/ 1794339 w 2643048"/>
              <a:gd name="connsiteY3" fmla="*/ 651792 h 1307504"/>
              <a:gd name="connsiteX4" fmla="*/ 2232860 w 2643048"/>
              <a:gd name="connsiteY4" fmla="*/ 51623 h 1307504"/>
              <a:gd name="connsiteX5" fmla="*/ 2643048 w 2643048"/>
              <a:gd name="connsiteY5" fmla="*/ 900594 h 1307504"/>
              <a:gd name="connsiteX0" fmla="*/ 0 w 2631639"/>
              <a:gd name="connsiteY0" fmla="*/ 1303433 h 1307504"/>
              <a:gd name="connsiteX1" fmla="*/ 133100 w 2631639"/>
              <a:gd name="connsiteY1" fmla="*/ 2738 h 1307504"/>
              <a:gd name="connsiteX2" fmla="*/ 1297447 w 2631639"/>
              <a:gd name="connsiteY2" fmla="*/ 80391 h 1307504"/>
              <a:gd name="connsiteX3" fmla="*/ 1794339 w 2631639"/>
              <a:gd name="connsiteY3" fmla="*/ 651792 h 1307504"/>
              <a:gd name="connsiteX4" fmla="*/ 2232860 w 2631639"/>
              <a:gd name="connsiteY4" fmla="*/ 51623 h 1307504"/>
              <a:gd name="connsiteX5" fmla="*/ 2631639 w 2631639"/>
              <a:gd name="connsiteY5" fmla="*/ 1013221 h 1307504"/>
              <a:gd name="connsiteX0" fmla="*/ 0 w 2631639"/>
              <a:gd name="connsiteY0" fmla="*/ 1303433 h 1307504"/>
              <a:gd name="connsiteX1" fmla="*/ 133100 w 2631639"/>
              <a:gd name="connsiteY1" fmla="*/ 2738 h 1307504"/>
              <a:gd name="connsiteX2" fmla="*/ 1297447 w 2631639"/>
              <a:gd name="connsiteY2" fmla="*/ 80391 h 1307504"/>
              <a:gd name="connsiteX3" fmla="*/ 1794339 w 2631639"/>
              <a:gd name="connsiteY3" fmla="*/ 651792 h 1307504"/>
              <a:gd name="connsiteX4" fmla="*/ 2468638 w 2631639"/>
              <a:gd name="connsiteY4" fmla="*/ 62349 h 1307504"/>
              <a:gd name="connsiteX5" fmla="*/ 2631639 w 2631639"/>
              <a:gd name="connsiteY5" fmla="*/ 1013221 h 1307504"/>
              <a:gd name="connsiteX0" fmla="*/ 0 w 2635743"/>
              <a:gd name="connsiteY0" fmla="*/ 1303433 h 1307504"/>
              <a:gd name="connsiteX1" fmla="*/ 133100 w 2635743"/>
              <a:gd name="connsiteY1" fmla="*/ 2738 h 1307504"/>
              <a:gd name="connsiteX2" fmla="*/ 1297447 w 2635743"/>
              <a:gd name="connsiteY2" fmla="*/ 80391 h 1307504"/>
              <a:gd name="connsiteX3" fmla="*/ 1794339 w 2635743"/>
              <a:gd name="connsiteY3" fmla="*/ 651792 h 1307504"/>
              <a:gd name="connsiteX4" fmla="*/ 2468638 w 2635743"/>
              <a:gd name="connsiteY4" fmla="*/ 62349 h 1307504"/>
              <a:gd name="connsiteX5" fmla="*/ 2631639 w 2635743"/>
              <a:gd name="connsiteY5" fmla="*/ 1013221 h 1307504"/>
              <a:gd name="connsiteX0" fmla="*/ 0 w 2620231"/>
              <a:gd name="connsiteY0" fmla="*/ 1303433 h 1307504"/>
              <a:gd name="connsiteX1" fmla="*/ 133100 w 2620231"/>
              <a:gd name="connsiteY1" fmla="*/ 2738 h 1307504"/>
              <a:gd name="connsiteX2" fmla="*/ 1297447 w 2620231"/>
              <a:gd name="connsiteY2" fmla="*/ 80391 h 1307504"/>
              <a:gd name="connsiteX3" fmla="*/ 1794339 w 2620231"/>
              <a:gd name="connsiteY3" fmla="*/ 651792 h 1307504"/>
              <a:gd name="connsiteX4" fmla="*/ 2468638 w 2620231"/>
              <a:gd name="connsiteY4" fmla="*/ 62349 h 1307504"/>
              <a:gd name="connsiteX5" fmla="*/ 2620231 w 2620231"/>
              <a:gd name="connsiteY5" fmla="*/ 1034674 h 1307504"/>
              <a:gd name="connsiteX0" fmla="*/ 0 w 2620231"/>
              <a:gd name="connsiteY0" fmla="*/ 1303433 h 1307504"/>
              <a:gd name="connsiteX1" fmla="*/ 133100 w 2620231"/>
              <a:gd name="connsiteY1" fmla="*/ 2738 h 1307504"/>
              <a:gd name="connsiteX2" fmla="*/ 1297447 w 2620231"/>
              <a:gd name="connsiteY2" fmla="*/ 80391 h 1307504"/>
              <a:gd name="connsiteX3" fmla="*/ 1794339 w 2620231"/>
              <a:gd name="connsiteY3" fmla="*/ 651792 h 1307504"/>
              <a:gd name="connsiteX4" fmla="*/ 2468638 w 2620231"/>
              <a:gd name="connsiteY4" fmla="*/ 62349 h 1307504"/>
              <a:gd name="connsiteX5" fmla="*/ 2620231 w 2620231"/>
              <a:gd name="connsiteY5" fmla="*/ 1034674 h 1307504"/>
              <a:gd name="connsiteX0" fmla="*/ 0 w 2620231"/>
              <a:gd name="connsiteY0" fmla="*/ 1303433 h 1307504"/>
              <a:gd name="connsiteX1" fmla="*/ 133100 w 2620231"/>
              <a:gd name="connsiteY1" fmla="*/ 2738 h 1307504"/>
              <a:gd name="connsiteX2" fmla="*/ 1297447 w 2620231"/>
              <a:gd name="connsiteY2" fmla="*/ 80391 h 1307504"/>
              <a:gd name="connsiteX3" fmla="*/ 1794339 w 2620231"/>
              <a:gd name="connsiteY3" fmla="*/ 651792 h 1307504"/>
              <a:gd name="connsiteX4" fmla="*/ 2468638 w 2620231"/>
              <a:gd name="connsiteY4" fmla="*/ 62349 h 1307504"/>
              <a:gd name="connsiteX5" fmla="*/ 2620231 w 2620231"/>
              <a:gd name="connsiteY5" fmla="*/ 1034674 h 1307504"/>
              <a:gd name="connsiteX0" fmla="*/ 0 w 2620231"/>
              <a:gd name="connsiteY0" fmla="*/ 1339112 h 1343183"/>
              <a:gd name="connsiteX1" fmla="*/ 133100 w 2620231"/>
              <a:gd name="connsiteY1" fmla="*/ 38417 h 1343183"/>
              <a:gd name="connsiteX2" fmla="*/ 1297447 w 2620231"/>
              <a:gd name="connsiteY2" fmla="*/ 116070 h 1343183"/>
              <a:gd name="connsiteX3" fmla="*/ 1794339 w 2620231"/>
              <a:gd name="connsiteY3" fmla="*/ 687471 h 1343183"/>
              <a:gd name="connsiteX4" fmla="*/ 2468638 w 2620231"/>
              <a:gd name="connsiteY4" fmla="*/ 98028 h 1343183"/>
              <a:gd name="connsiteX5" fmla="*/ 2620231 w 2620231"/>
              <a:gd name="connsiteY5" fmla="*/ 1070353 h 1343183"/>
              <a:gd name="connsiteX0" fmla="*/ 0 w 2620231"/>
              <a:gd name="connsiteY0" fmla="*/ 1339112 h 1344883"/>
              <a:gd name="connsiteX1" fmla="*/ 133100 w 2620231"/>
              <a:gd name="connsiteY1" fmla="*/ 38417 h 1344883"/>
              <a:gd name="connsiteX2" fmla="*/ 1297447 w 2620231"/>
              <a:gd name="connsiteY2" fmla="*/ 116070 h 1344883"/>
              <a:gd name="connsiteX3" fmla="*/ 1794339 w 2620231"/>
              <a:gd name="connsiteY3" fmla="*/ 687471 h 1344883"/>
              <a:gd name="connsiteX4" fmla="*/ 2468638 w 2620231"/>
              <a:gd name="connsiteY4" fmla="*/ 98028 h 1344883"/>
              <a:gd name="connsiteX5" fmla="*/ 2620231 w 2620231"/>
              <a:gd name="connsiteY5" fmla="*/ 1070353 h 1344883"/>
              <a:gd name="connsiteX0" fmla="*/ 15614 w 2635845"/>
              <a:gd name="connsiteY0" fmla="*/ 1339112 h 1344299"/>
              <a:gd name="connsiteX1" fmla="*/ 148714 w 2635845"/>
              <a:gd name="connsiteY1" fmla="*/ 38417 h 1344299"/>
              <a:gd name="connsiteX2" fmla="*/ 1313061 w 2635845"/>
              <a:gd name="connsiteY2" fmla="*/ 116070 h 1344299"/>
              <a:gd name="connsiteX3" fmla="*/ 1809953 w 2635845"/>
              <a:gd name="connsiteY3" fmla="*/ 687471 h 1344299"/>
              <a:gd name="connsiteX4" fmla="*/ 2484252 w 2635845"/>
              <a:gd name="connsiteY4" fmla="*/ 98028 h 1344299"/>
              <a:gd name="connsiteX5" fmla="*/ 2635845 w 2635845"/>
              <a:gd name="connsiteY5" fmla="*/ 1070353 h 1344299"/>
              <a:gd name="connsiteX0" fmla="*/ 0 w 2791360"/>
              <a:gd name="connsiteY0" fmla="*/ 1274754 h 1280235"/>
              <a:gd name="connsiteX1" fmla="*/ 304229 w 2791360"/>
              <a:gd name="connsiteY1" fmla="*/ 38417 h 1280235"/>
              <a:gd name="connsiteX2" fmla="*/ 1468576 w 2791360"/>
              <a:gd name="connsiteY2" fmla="*/ 116070 h 1280235"/>
              <a:gd name="connsiteX3" fmla="*/ 1965468 w 2791360"/>
              <a:gd name="connsiteY3" fmla="*/ 687471 h 1280235"/>
              <a:gd name="connsiteX4" fmla="*/ 2639767 w 2791360"/>
              <a:gd name="connsiteY4" fmla="*/ 98028 h 1280235"/>
              <a:gd name="connsiteX5" fmla="*/ 2791360 w 2791360"/>
              <a:gd name="connsiteY5" fmla="*/ 1070353 h 1280235"/>
              <a:gd name="connsiteX0" fmla="*/ 0 w 2791360"/>
              <a:gd name="connsiteY0" fmla="*/ 1274754 h 1274754"/>
              <a:gd name="connsiteX1" fmla="*/ 304229 w 2791360"/>
              <a:gd name="connsiteY1" fmla="*/ 38417 h 1274754"/>
              <a:gd name="connsiteX2" fmla="*/ 1468576 w 2791360"/>
              <a:gd name="connsiteY2" fmla="*/ 116070 h 1274754"/>
              <a:gd name="connsiteX3" fmla="*/ 1965468 w 2791360"/>
              <a:gd name="connsiteY3" fmla="*/ 687471 h 1274754"/>
              <a:gd name="connsiteX4" fmla="*/ 2639767 w 2791360"/>
              <a:gd name="connsiteY4" fmla="*/ 98028 h 1274754"/>
              <a:gd name="connsiteX5" fmla="*/ 2791360 w 2791360"/>
              <a:gd name="connsiteY5" fmla="*/ 1070353 h 1274754"/>
              <a:gd name="connsiteX0" fmla="*/ 0 w 2791360"/>
              <a:gd name="connsiteY0" fmla="*/ 1285110 h 1285110"/>
              <a:gd name="connsiteX1" fmla="*/ 304229 w 2791360"/>
              <a:gd name="connsiteY1" fmla="*/ 48773 h 1285110"/>
              <a:gd name="connsiteX2" fmla="*/ 1365898 w 2791360"/>
              <a:gd name="connsiteY2" fmla="*/ 94247 h 1285110"/>
              <a:gd name="connsiteX3" fmla="*/ 1965468 w 2791360"/>
              <a:gd name="connsiteY3" fmla="*/ 697827 h 1285110"/>
              <a:gd name="connsiteX4" fmla="*/ 2639767 w 2791360"/>
              <a:gd name="connsiteY4" fmla="*/ 108384 h 1285110"/>
              <a:gd name="connsiteX5" fmla="*/ 2791360 w 2791360"/>
              <a:gd name="connsiteY5" fmla="*/ 1080709 h 1285110"/>
              <a:gd name="connsiteX0" fmla="*/ 0 w 2791360"/>
              <a:gd name="connsiteY0" fmla="*/ 1285110 h 1285110"/>
              <a:gd name="connsiteX1" fmla="*/ 304229 w 2791360"/>
              <a:gd name="connsiteY1" fmla="*/ 48773 h 1285110"/>
              <a:gd name="connsiteX2" fmla="*/ 1365898 w 2791360"/>
              <a:gd name="connsiteY2" fmla="*/ 94247 h 1285110"/>
              <a:gd name="connsiteX3" fmla="*/ 1965468 w 2791360"/>
              <a:gd name="connsiteY3" fmla="*/ 697827 h 1285110"/>
              <a:gd name="connsiteX4" fmla="*/ 2639767 w 2791360"/>
              <a:gd name="connsiteY4" fmla="*/ 108384 h 1285110"/>
              <a:gd name="connsiteX5" fmla="*/ 2791360 w 2791360"/>
              <a:gd name="connsiteY5" fmla="*/ 1080709 h 1285110"/>
              <a:gd name="connsiteX0" fmla="*/ 0 w 2791360"/>
              <a:gd name="connsiteY0" fmla="*/ 1285110 h 1285110"/>
              <a:gd name="connsiteX1" fmla="*/ 304229 w 2791360"/>
              <a:gd name="connsiteY1" fmla="*/ 48773 h 1285110"/>
              <a:gd name="connsiteX2" fmla="*/ 1365898 w 2791360"/>
              <a:gd name="connsiteY2" fmla="*/ 94247 h 1285110"/>
              <a:gd name="connsiteX3" fmla="*/ 1965468 w 2791360"/>
              <a:gd name="connsiteY3" fmla="*/ 697827 h 1285110"/>
              <a:gd name="connsiteX4" fmla="*/ 2639767 w 2791360"/>
              <a:gd name="connsiteY4" fmla="*/ 108384 h 1285110"/>
              <a:gd name="connsiteX5" fmla="*/ 2791360 w 2791360"/>
              <a:gd name="connsiteY5" fmla="*/ 1080709 h 1285110"/>
              <a:gd name="connsiteX0" fmla="*/ 0 w 2804670"/>
              <a:gd name="connsiteY0" fmla="*/ 1285110 h 1285110"/>
              <a:gd name="connsiteX1" fmla="*/ 304229 w 2804670"/>
              <a:gd name="connsiteY1" fmla="*/ 48773 h 1285110"/>
              <a:gd name="connsiteX2" fmla="*/ 1365898 w 2804670"/>
              <a:gd name="connsiteY2" fmla="*/ 94247 h 1285110"/>
              <a:gd name="connsiteX3" fmla="*/ 1965468 w 2804670"/>
              <a:gd name="connsiteY3" fmla="*/ 697827 h 1285110"/>
              <a:gd name="connsiteX4" fmla="*/ 2639767 w 2804670"/>
              <a:gd name="connsiteY4" fmla="*/ 108384 h 1285110"/>
              <a:gd name="connsiteX5" fmla="*/ 2804670 w 2804670"/>
              <a:gd name="connsiteY5" fmla="*/ 1065067 h 1285110"/>
              <a:gd name="connsiteX0" fmla="*/ 0 w 2778050"/>
              <a:gd name="connsiteY0" fmla="*/ 1285110 h 1285110"/>
              <a:gd name="connsiteX1" fmla="*/ 304229 w 2778050"/>
              <a:gd name="connsiteY1" fmla="*/ 48773 h 1285110"/>
              <a:gd name="connsiteX2" fmla="*/ 1365898 w 2778050"/>
              <a:gd name="connsiteY2" fmla="*/ 94247 h 1285110"/>
              <a:gd name="connsiteX3" fmla="*/ 1965468 w 2778050"/>
              <a:gd name="connsiteY3" fmla="*/ 697827 h 1285110"/>
              <a:gd name="connsiteX4" fmla="*/ 2639767 w 2778050"/>
              <a:gd name="connsiteY4" fmla="*/ 108384 h 1285110"/>
              <a:gd name="connsiteX5" fmla="*/ 2778050 w 2778050"/>
              <a:gd name="connsiteY5" fmla="*/ 1183057 h 1285110"/>
              <a:gd name="connsiteX0" fmla="*/ 0 w 2795033"/>
              <a:gd name="connsiteY0" fmla="*/ 1285110 h 1285110"/>
              <a:gd name="connsiteX1" fmla="*/ 304229 w 2795033"/>
              <a:gd name="connsiteY1" fmla="*/ 48773 h 1285110"/>
              <a:gd name="connsiteX2" fmla="*/ 1365898 w 2795033"/>
              <a:gd name="connsiteY2" fmla="*/ 94247 h 1285110"/>
              <a:gd name="connsiteX3" fmla="*/ 1965468 w 2795033"/>
              <a:gd name="connsiteY3" fmla="*/ 697827 h 1285110"/>
              <a:gd name="connsiteX4" fmla="*/ 2639767 w 2795033"/>
              <a:gd name="connsiteY4" fmla="*/ 108384 h 1285110"/>
              <a:gd name="connsiteX5" fmla="*/ 2786931 w 2795033"/>
              <a:gd name="connsiteY5" fmla="*/ 832104 h 1285110"/>
              <a:gd name="connsiteX6" fmla="*/ 2778050 w 2795033"/>
              <a:gd name="connsiteY6" fmla="*/ 1183057 h 1285110"/>
              <a:gd name="connsiteX0" fmla="*/ 0 w 2792778"/>
              <a:gd name="connsiteY0" fmla="*/ 1285110 h 1285110"/>
              <a:gd name="connsiteX1" fmla="*/ 304229 w 2792778"/>
              <a:gd name="connsiteY1" fmla="*/ 48773 h 1285110"/>
              <a:gd name="connsiteX2" fmla="*/ 1365898 w 2792778"/>
              <a:gd name="connsiteY2" fmla="*/ 94247 h 1285110"/>
              <a:gd name="connsiteX3" fmla="*/ 1965468 w 2792778"/>
              <a:gd name="connsiteY3" fmla="*/ 697827 h 1285110"/>
              <a:gd name="connsiteX4" fmla="*/ 2639767 w 2792778"/>
              <a:gd name="connsiteY4" fmla="*/ 108384 h 1285110"/>
              <a:gd name="connsiteX5" fmla="*/ 2786931 w 2792778"/>
              <a:gd name="connsiteY5" fmla="*/ 832104 h 1285110"/>
              <a:gd name="connsiteX6" fmla="*/ 2759035 w 2792778"/>
              <a:gd name="connsiteY6" fmla="*/ 1247415 h 1285110"/>
              <a:gd name="connsiteX0" fmla="*/ 0 w 2801917"/>
              <a:gd name="connsiteY0" fmla="*/ 1285110 h 1285110"/>
              <a:gd name="connsiteX1" fmla="*/ 304229 w 2801917"/>
              <a:gd name="connsiteY1" fmla="*/ 48773 h 1285110"/>
              <a:gd name="connsiteX2" fmla="*/ 1365898 w 2801917"/>
              <a:gd name="connsiteY2" fmla="*/ 94247 h 1285110"/>
              <a:gd name="connsiteX3" fmla="*/ 1965468 w 2801917"/>
              <a:gd name="connsiteY3" fmla="*/ 697827 h 1285110"/>
              <a:gd name="connsiteX4" fmla="*/ 2639767 w 2801917"/>
              <a:gd name="connsiteY4" fmla="*/ 108384 h 1285110"/>
              <a:gd name="connsiteX5" fmla="*/ 2786931 w 2801917"/>
              <a:gd name="connsiteY5" fmla="*/ 832104 h 1285110"/>
              <a:gd name="connsiteX6" fmla="*/ 2759035 w 2801917"/>
              <a:gd name="connsiteY6" fmla="*/ 1247415 h 1285110"/>
              <a:gd name="connsiteX0" fmla="*/ 0 w 2800623"/>
              <a:gd name="connsiteY0" fmla="*/ 1285110 h 1285110"/>
              <a:gd name="connsiteX1" fmla="*/ 304229 w 2800623"/>
              <a:gd name="connsiteY1" fmla="*/ 48773 h 1285110"/>
              <a:gd name="connsiteX2" fmla="*/ 1365898 w 2800623"/>
              <a:gd name="connsiteY2" fmla="*/ 94247 h 1285110"/>
              <a:gd name="connsiteX3" fmla="*/ 1965468 w 2800623"/>
              <a:gd name="connsiteY3" fmla="*/ 697827 h 1285110"/>
              <a:gd name="connsiteX4" fmla="*/ 2639767 w 2800623"/>
              <a:gd name="connsiteY4" fmla="*/ 108384 h 1285110"/>
              <a:gd name="connsiteX5" fmla="*/ 2786931 w 2800623"/>
              <a:gd name="connsiteY5" fmla="*/ 832104 h 1285110"/>
              <a:gd name="connsiteX6" fmla="*/ 2755232 w 2800623"/>
              <a:gd name="connsiteY6" fmla="*/ 1225962 h 1285110"/>
              <a:gd name="connsiteX0" fmla="*/ 0 w 2807755"/>
              <a:gd name="connsiteY0" fmla="*/ 1285110 h 1285110"/>
              <a:gd name="connsiteX1" fmla="*/ 304229 w 2807755"/>
              <a:gd name="connsiteY1" fmla="*/ 48773 h 1285110"/>
              <a:gd name="connsiteX2" fmla="*/ 1365898 w 2807755"/>
              <a:gd name="connsiteY2" fmla="*/ 94247 h 1285110"/>
              <a:gd name="connsiteX3" fmla="*/ 1965468 w 2807755"/>
              <a:gd name="connsiteY3" fmla="*/ 697827 h 1285110"/>
              <a:gd name="connsiteX4" fmla="*/ 2639767 w 2807755"/>
              <a:gd name="connsiteY4" fmla="*/ 108384 h 1285110"/>
              <a:gd name="connsiteX5" fmla="*/ 2786931 w 2807755"/>
              <a:gd name="connsiteY5" fmla="*/ 832104 h 1285110"/>
              <a:gd name="connsiteX6" fmla="*/ 2755232 w 2807755"/>
              <a:gd name="connsiteY6" fmla="*/ 1225962 h 1285110"/>
              <a:gd name="connsiteX0" fmla="*/ 0 w 2828154"/>
              <a:gd name="connsiteY0" fmla="*/ 1285110 h 1285110"/>
              <a:gd name="connsiteX1" fmla="*/ 304229 w 2828154"/>
              <a:gd name="connsiteY1" fmla="*/ 48773 h 1285110"/>
              <a:gd name="connsiteX2" fmla="*/ 1365898 w 2828154"/>
              <a:gd name="connsiteY2" fmla="*/ 94247 h 1285110"/>
              <a:gd name="connsiteX3" fmla="*/ 1965468 w 2828154"/>
              <a:gd name="connsiteY3" fmla="*/ 697827 h 1285110"/>
              <a:gd name="connsiteX4" fmla="*/ 2639767 w 2828154"/>
              <a:gd name="connsiteY4" fmla="*/ 108384 h 1285110"/>
              <a:gd name="connsiteX5" fmla="*/ 2817354 w 2828154"/>
              <a:gd name="connsiteY5" fmla="*/ 730204 h 1285110"/>
              <a:gd name="connsiteX6" fmla="*/ 2755232 w 2828154"/>
              <a:gd name="connsiteY6" fmla="*/ 1225962 h 128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28154" h="1285110">
                <a:moveTo>
                  <a:pt x="0" y="1285110"/>
                </a:moveTo>
                <a:cubicBezTo>
                  <a:pt x="9507" y="861268"/>
                  <a:pt x="53128" y="306910"/>
                  <a:pt x="304229" y="48773"/>
                </a:cubicBezTo>
                <a:cubicBezTo>
                  <a:pt x="756883" y="-28838"/>
                  <a:pt x="1089025" y="-13929"/>
                  <a:pt x="1365898" y="94247"/>
                </a:cubicBezTo>
                <a:cubicBezTo>
                  <a:pt x="1642771" y="202423"/>
                  <a:pt x="1323311" y="703644"/>
                  <a:pt x="1965468" y="697827"/>
                </a:cubicBezTo>
                <a:cubicBezTo>
                  <a:pt x="2466763" y="693286"/>
                  <a:pt x="2497786" y="102988"/>
                  <a:pt x="2639767" y="108384"/>
                </a:cubicBezTo>
                <a:cubicBezTo>
                  <a:pt x="2781748" y="113780"/>
                  <a:pt x="2794307" y="551092"/>
                  <a:pt x="2817354" y="730204"/>
                </a:cubicBezTo>
                <a:cubicBezTo>
                  <a:pt x="2840401" y="909316"/>
                  <a:pt x="2829600" y="1085235"/>
                  <a:pt x="2755232" y="1225962"/>
                </a:cubicBezTo>
              </a:path>
            </a:pathLst>
          </a:custGeom>
          <a:noFill/>
          <a:ln w="76200">
            <a:solidFill>
              <a:srgbClr val="FF66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3C18FDDE-511A-D140-AA6C-7B0B7CF08CD9}"/>
              </a:ext>
            </a:extLst>
          </p:cNvPr>
          <p:cNvSpPr/>
          <p:nvPr/>
        </p:nvSpPr>
        <p:spPr>
          <a:xfrm>
            <a:off x="3708400" y="908050"/>
            <a:ext cx="4964113" cy="3378200"/>
          </a:xfrm>
          <a:custGeom>
            <a:avLst/>
            <a:gdLst>
              <a:gd name="connsiteX0" fmla="*/ 0 w 315686"/>
              <a:gd name="connsiteY0" fmla="*/ 0 h 478971"/>
              <a:gd name="connsiteX1" fmla="*/ 65314 w 315686"/>
              <a:gd name="connsiteY1" fmla="*/ 76200 h 478971"/>
              <a:gd name="connsiteX2" fmla="*/ 87086 w 315686"/>
              <a:gd name="connsiteY2" fmla="*/ 108857 h 478971"/>
              <a:gd name="connsiteX3" fmla="*/ 119743 w 315686"/>
              <a:gd name="connsiteY3" fmla="*/ 141514 h 478971"/>
              <a:gd name="connsiteX4" fmla="*/ 195943 w 315686"/>
              <a:gd name="connsiteY4" fmla="*/ 250371 h 478971"/>
              <a:gd name="connsiteX5" fmla="*/ 228600 w 315686"/>
              <a:gd name="connsiteY5" fmla="*/ 315686 h 478971"/>
              <a:gd name="connsiteX6" fmla="*/ 250371 w 315686"/>
              <a:gd name="connsiteY6" fmla="*/ 370114 h 478971"/>
              <a:gd name="connsiteX7" fmla="*/ 272143 w 315686"/>
              <a:gd name="connsiteY7" fmla="*/ 391886 h 478971"/>
              <a:gd name="connsiteX8" fmla="*/ 304800 w 315686"/>
              <a:gd name="connsiteY8" fmla="*/ 446314 h 478971"/>
              <a:gd name="connsiteX9" fmla="*/ 315686 w 315686"/>
              <a:gd name="connsiteY9" fmla="*/ 478971 h 478971"/>
              <a:gd name="connsiteX0" fmla="*/ 0 w 315686"/>
              <a:gd name="connsiteY0" fmla="*/ 0 h 478971"/>
              <a:gd name="connsiteX1" fmla="*/ 65314 w 315686"/>
              <a:gd name="connsiteY1" fmla="*/ 76200 h 478971"/>
              <a:gd name="connsiteX2" fmla="*/ 87086 w 315686"/>
              <a:gd name="connsiteY2" fmla="*/ 108857 h 478971"/>
              <a:gd name="connsiteX3" fmla="*/ 119743 w 315686"/>
              <a:gd name="connsiteY3" fmla="*/ 141514 h 478971"/>
              <a:gd name="connsiteX4" fmla="*/ 195943 w 315686"/>
              <a:gd name="connsiteY4" fmla="*/ 250371 h 478971"/>
              <a:gd name="connsiteX5" fmla="*/ 228600 w 315686"/>
              <a:gd name="connsiteY5" fmla="*/ 315686 h 478971"/>
              <a:gd name="connsiteX6" fmla="*/ 250371 w 315686"/>
              <a:gd name="connsiteY6" fmla="*/ 370114 h 478971"/>
              <a:gd name="connsiteX7" fmla="*/ 304800 w 315686"/>
              <a:gd name="connsiteY7" fmla="*/ 446314 h 478971"/>
              <a:gd name="connsiteX8" fmla="*/ 315686 w 315686"/>
              <a:gd name="connsiteY8" fmla="*/ 478971 h 478971"/>
              <a:gd name="connsiteX0" fmla="*/ 0 w 315686"/>
              <a:gd name="connsiteY0" fmla="*/ 0 h 478971"/>
              <a:gd name="connsiteX1" fmla="*/ 65314 w 315686"/>
              <a:gd name="connsiteY1" fmla="*/ 76200 h 478971"/>
              <a:gd name="connsiteX2" fmla="*/ 87086 w 315686"/>
              <a:gd name="connsiteY2" fmla="*/ 108857 h 478971"/>
              <a:gd name="connsiteX3" fmla="*/ 119743 w 315686"/>
              <a:gd name="connsiteY3" fmla="*/ 141514 h 478971"/>
              <a:gd name="connsiteX4" fmla="*/ 195943 w 315686"/>
              <a:gd name="connsiteY4" fmla="*/ 250371 h 478971"/>
              <a:gd name="connsiteX5" fmla="*/ 250371 w 315686"/>
              <a:gd name="connsiteY5" fmla="*/ 370114 h 478971"/>
              <a:gd name="connsiteX6" fmla="*/ 304800 w 315686"/>
              <a:gd name="connsiteY6" fmla="*/ 446314 h 478971"/>
              <a:gd name="connsiteX7" fmla="*/ 315686 w 315686"/>
              <a:gd name="connsiteY7" fmla="*/ 478971 h 478971"/>
              <a:gd name="connsiteX0" fmla="*/ 0 w 315686"/>
              <a:gd name="connsiteY0" fmla="*/ 0 h 478971"/>
              <a:gd name="connsiteX1" fmla="*/ 65314 w 315686"/>
              <a:gd name="connsiteY1" fmla="*/ 76200 h 478971"/>
              <a:gd name="connsiteX2" fmla="*/ 87086 w 315686"/>
              <a:gd name="connsiteY2" fmla="*/ 108857 h 478971"/>
              <a:gd name="connsiteX3" fmla="*/ 119743 w 315686"/>
              <a:gd name="connsiteY3" fmla="*/ 141514 h 478971"/>
              <a:gd name="connsiteX4" fmla="*/ 250371 w 315686"/>
              <a:gd name="connsiteY4" fmla="*/ 370114 h 478971"/>
              <a:gd name="connsiteX5" fmla="*/ 304800 w 315686"/>
              <a:gd name="connsiteY5" fmla="*/ 446314 h 478971"/>
              <a:gd name="connsiteX6" fmla="*/ 315686 w 315686"/>
              <a:gd name="connsiteY6" fmla="*/ 478971 h 478971"/>
              <a:gd name="connsiteX0" fmla="*/ 0 w 315686"/>
              <a:gd name="connsiteY0" fmla="*/ 0 h 478971"/>
              <a:gd name="connsiteX1" fmla="*/ 65314 w 315686"/>
              <a:gd name="connsiteY1" fmla="*/ 76200 h 478971"/>
              <a:gd name="connsiteX2" fmla="*/ 87086 w 315686"/>
              <a:gd name="connsiteY2" fmla="*/ 108857 h 478971"/>
              <a:gd name="connsiteX3" fmla="*/ 250371 w 315686"/>
              <a:gd name="connsiteY3" fmla="*/ 370114 h 478971"/>
              <a:gd name="connsiteX4" fmla="*/ 304800 w 315686"/>
              <a:gd name="connsiteY4" fmla="*/ 446314 h 478971"/>
              <a:gd name="connsiteX5" fmla="*/ 315686 w 315686"/>
              <a:gd name="connsiteY5" fmla="*/ 478971 h 478971"/>
              <a:gd name="connsiteX0" fmla="*/ 0 w 315686"/>
              <a:gd name="connsiteY0" fmla="*/ 0 h 478971"/>
              <a:gd name="connsiteX1" fmla="*/ 65314 w 315686"/>
              <a:gd name="connsiteY1" fmla="*/ 76200 h 478971"/>
              <a:gd name="connsiteX2" fmla="*/ 250371 w 315686"/>
              <a:gd name="connsiteY2" fmla="*/ 370114 h 478971"/>
              <a:gd name="connsiteX3" fmla="*/ 304800 w 315686"/>
              <a:gd name="connsiteY3" fmla="*/ 446314 h 478971"/>
              <a:gd name="connsiteX4" fmla="*/ 315686 w 315686"/>
              <a:gd name="connsiteY4" fmla="*/ 478971 h 478971"/>
              <a:gd name="connsiteX0" fmla="*/ 0 w 2395861"/>
              <a:gd name="connsiteY0" fmla="*/ 0 h 619101"/>
              <a:gd name="connsiteX1" fmla="*/ 65314 w 2395861"/>
              <a:gd name="connsiteY1" fmla="*/ 76200 h 619101"/>
              <a:gd name="connsiteX2" fmla="*/ 250371 w 2395861"/>
              <a:gd name="connsiteY2" fmla="*/ 370114 h 619101"/>
              <a:gd name="connsiteX3" fmla="*/ 304800 w 2395861"/>
              <a:gd name="connsiteY3" fmla="*/ 446314 h 619101"/>
              <a:gd name="connsiteX4" fmla="*/ 2395861 w 2395861"/>
              <a:gd name="connsiteY4" fmla="*/ 619101 h 619101"/>
              <a:gd name="connsiteX0" fmla="*/ 0 w 2395861"/>
              <a:gd name="connsiteY0" fmla="*/ 0 h 619101"/>
              <a:gd name="connsiteX1" fmla="*/ 65314 w 2395861"/>
              <a:gd name="connsiteY1" fmla="*/ 76200 h 619101"/>
              <a:gd name="connsiteX2" fmla="*/ 250371 w 2395861"/>
              <a:gd name="connsiteY2" fmla="*/ 370114 h 619101"/>
              <a:gd name="connsiteX3" fmla="*/ 1928629 w 2395861"/>
              <a:gd name="connsiteY3" fmla="*/ 378046 h 619101"/>
              <a:gd name="connsiteX4" fmla="*/ 2395861 w 2395861"/>
              <a:gd name="connsiteY4" fmla="*/ 619101 h 619101"/>
              <a:gd name="connsiteX0" fmla="*/ 61028 w 2456889"/>
              <a:gd name="connsiteY0" fmla="*/ 0 h 619101"/>
              <a:gd name="connsiteX1" fmla="*/ 126342 w 2456889"/>
              <a:gd name="connsiteY1" fmla="*/ 76200 h 619101"/>
              <a:gd name="connsiteX2" fmla="*/ 1581560 w 2456889"/>
              <a:gd name="connsiteY2" fmla="*/ 43145 h 619101"/>
              <a:gd name="connsiteX3" fmla="*/ 1989657 w 2456889"/>
              <a:gd name="connsiteY3" fmla="*/ 378046 h 619101"/>
              <a:gd name="connsiteX4" fmla="*/ 2456889 w 2456889"/>
              <a:gd name="connsiteY4" fmla="*/ 619101 h 619101"/>
              <a:gd name="connsiteX0" fmla="*/ 61028 w 2456889"/>
              <a:gd name="connsiteY0" fmla="*/ 29104 h 648205"/>
              <a:gd name="connsiteX1" fmla="*/ 126342 w 2456889"/>
              <a:gd name="connsiteY1" fmla="*/ 105304 h 648205"/>
              <a:gd name="connsiteX2" fmla="*/ 1581560 w 2456889"/>
              <a:gd name="connsiteY2" fmla="*/ 72249 h 648205"/>
              <a:gd name="connsiteX3" fmla="*/ 1989657 w 2456889"/>
              <a:gd name="connsiteY3" fmla="*/ 407150 h 648205"/>
              <a:gd name="connsiteX4" fmla="*/ 2456889 w 2456889"/>
              <a:gd name="connsiteY4" fmla="*/ 648205 h 648205"/>
              <a:gd name="connsiteX0" fmla="*/ 0 w 2395861"/>
              <a:gd name="connsiteY0" fmla="*/ 0 h 619101"/>
              <a:gd name="connsiteX1" fmla="*/ 1050260 w 2395861"/>
              <a:gd name="connsiteY1" fmla="*/ 403169 h 619101"/>
              <a:gd name="connsiteX2" fmla="*/ 1520532 w 2395861"/>
              <a:gd name="connsiteY2" fmla="*/ 43145 h 619101"/>
              <a:gd name="connsiteX3" fmla="*/ 1928629 w 2395861"/>
              <a:gd name="connsiteY3" fmla="*/ 378046 h 619101"/>
              <a:gd name="connsiteX4" fmla="*/ 2395861 w 2395861"/>
              <a:gd name="connsiteY4" fmla="*/ 619101 h 619101"/>
              <a:gd name="connsiteX0" fmla="*/ 0 w 1734160"/>
              <a:gd name="connsiteY0" fmla="*/ 0 h 1114944"/>
              <a:gd name="connsiteX1" fmla="*/ 388559 w 1734160"/>
              <a:gd name="connsiteY1" fmla="*/ 899012 h 1114944"/>
              <a:gd name="connsiteX2" fmla="*/ 858831 w 1734160"/>
              <a:gd name="connsiteY2" fmla="*/ 538988 h 1114944"/>
              <a:gd name="connsiteX3" fmla="*/ 1266928 w 1734160"/>
              <a:gd name="connsiteY3" fmla="*/ 873889 h 1114944"/>
              <a:gd name="connsiteX4" fmla="*/ 1734160 w 1734160"/>
              <a:gd name="connsiteY4" fmla="*/ 1114944 h 1114944"/>
              <a:gd name="connsiteX0" fmla="*/ 0 w 1734160"/>
              <a:gd name="connsiteY0" fmla="*/ 0 h 1114944"/>
              <a:gd name="connsiteX1" fmla="*/ 76057 w 1734160"/>
              <a:gd name="connsiteY1" fmla="*/ 801254 h 1114944"/>
              <a:gd name="connsiteX2" fmla="*/ 388559 w 1734160"/>
              <a:gd name="connsiteY2" fmla="*/ 899012 h 1114944"/>
              <a:gd name="connsiteX3" fmla="*/ 858831 w 1734160"/>
              <a:gd name="connsiteY3" fmla="*/ 538988 h 1114944"/>
              <a:gd name="connsiteX4" fmla="*/ 1266928 w 1734160"/>
              <a:gd name="connsiteY4" fmla="*/ 873889 h 1114944"/>
              <a:gd name="connsiteX5" fmla="*/ 1734160 w 1734160"/>
              <a:gd name="connsiteY5" fmla="*/ 1114944 h 1114944"/>
              <a:gd name="connsiteX0" fmla="*/ 0 w 1734160"/>
              <a:gd name="connsiteY0" fmla="*/ 0 h 1114944"/>
              <a:gd name="connsiteX1" fmla="*/ 76057 w 1734160"/>
              <a:gd name="connsiteY1" fmla="*/ 801254 h 1114944"/>
              <a:gd name="connsiteX2" fmla="*/ 597717 w 1734160"/>
              <a:gd name="connsiteY2" fmla="*/ 906198 h 1114944"/>
              <a:gd name="connsiteX3" fmla="*/ 858831 w 1734160"/>
              <a:gd name="connsiteY3" fmla="*/ 538988 h 1114944"/>
              <a:gd name="connsiteX4" fmla="*/ 1266928 w 1734160"/>
              <a:gd name="connsiteY4" fmla="*/ 873889 h 1114944"/>
              <a:gd name="connsiteX5" fmla="*/ 1734160 w 1734160"/>
              <a:gd name="connsiteY5" fmla="*/ 1114944 h 1114944"/>
              <a:gd name="connsiteX0" fmla="*/ 0 w 1734160"/>
              <a:gd name="connsiteY0" fmla="*/ 0 h 1114944"/>
              <a:gd name="connsiteX1" fmla="*/ 140706 w 1734160"/>
              <a:gd name="connsiteY1" fmla="*/ 887487 h 1114944"/>
              <a:gd name="connsiteX2" fmla="*/ 597717 w 1734160"/>
              <a:gd name="connsiteY2" fmla="*/ 906198 h 1114944"/>
              <a:gd name="connsiteX3" fmla="*/ 858831 w 1734160"/>
              <a:gd name="connsiteY3" fmla="*/ 538988 h 1114944"/>
              <a:gd name="connsiteX4" fmla="*/ 1266928 w 1734160"/>
              <a:gd name="connsiteY4" fmla="*/ 873889 h 1114944"/>
              <a:gd name="connsiteX5" fmla="*/ 1734160 w 1734160"/>
              <a:gd name="connsiteY5" fmla="*/ 1114944 h 1114944"/>
              <a:gd name="connsiteX0" fmla="*/ 0 w 1734160"/>
              <a:gd name="connsiteY0" fmla="*/ 0 h 1114944"/>
              <a:gd name="connsiteX1" fmla="*/ 140706 w 1734160"/>
              <a:gd name="connsiteY1" fmla="*/ 887487 h 1114944"/>
              <a:gd name="connsiteX2" fmla="*/ 597717 w 1734160"/>
              <a:gd name="connsiteY2" fmla="*/ 906198 h 1114944"/>
              <a:gd name="connsiteX3" fmla="*/ 858831 w 1734160"/>
              <a:gd name="connsiteY3" fmla="*/ 538988 h 1114944"/>
              <a:gd name="connsiteX4" fmla="*/ 1266928 w 1734160"/>
              <a:gd name="connsiteY4" fmla="*/ 873889 h 1114944"/>
              <a:gd name="connsiteX5" fmla="*/ 1734160 w 1734160"/>
              <a:gd name="connsiteY5" fmla="*/ 1114944 h 1114944"/>
              <a:gd name="connsiteX0" fmla="*/ 0 w 1734160"/>
              <a:gd name="connsiteY0" fmla="*/ 0 h 1114944"/>
              <a:gd name="connsiteX1" fmla="*/ 140706 w 1734160"/>
              <a:gd name="connsiteY1" fmla="*/ 887487 h 1114944"/>
              <a:gd name="connsiteX2" fmla="*/ 597717 w 1734160"/>
              <a:gd name="connsiteY2" fmla="*/ 906198 h 1114944"/>
              <a:gd name="connsiteX3" fmla="*/ 858831 w 1734160"/>
              <a:gd name="connsiteY3" fmla="*/ 538988 h 1114944"/>
              <a:gd name="connsiteX4" fmla="*/ 1266928 w 1734160"/>
              <a:gd name="connsiteY4" fmla="*/ 873889 h 1114944"/>
              <a:gd name="connsiteX5" fmla="*/ 1734160 w 1734160"/>
              <a:gd name="connsiteY5" fmla="*/ 1114944 h 1114944"/>
              <a:gd name="connsiteX0" fmla="*/ 0 w 1734160"/>
              <a:gd name="connsiteY0" fmla="*/ 0 h 1114944"/>
              <a:gd name="connsiteX1" fmla="*/ 140706 w 1734160"/>
              <a:gd name="connsiteY1" fmla="*/ 887487 h 1114944"/>
              <a:gd name="connsiteX2" fmla="*/ 631943 w 1734160"/>
              <a:gd name="connsiteY2" fmla="*/ 895419 h 1114944"/>
              <a:gd name="connsiteX3" fmla="*/ 858831 w 1734160"/>
              <a:gd name="connsiteY3" fmla="*/ 538988 h 1114944"/>
              <a:gd name="connsiteX4" fmla="*/ 1266928 w 1734160"/>
              <a:gd name="connsiteY4" fmla="*/ 873889 h 1114944"/>
              <a:gd name="connsiteX5" fmla="*/ 1734160 w 1734160"/>
              <a:gd name="connsiteY5" fmla="*/ 1114944 h 1114944"/>
              <a:gd name="connsiteX0" fmla="*/ 0 w 1734160"/>
              <a:gd name="connsiteY0" fmla="*/ 0 h 1114944"/>
              <a:gd name="connsiteX1" fmla="*/ 140706 w 1734160"/>
              <a:gd name="connsiteY1" fmla="*/ 887487 h 1114944"/>
              <a:gd name="connsiteX2" fmla="*/ 631943 w 1734160"/>
              <a:gd name="connsiteY2" fmla="*/ 895419 h 1114944"/>
              <a:gd name="connsiteX3" fmla="*/ 858831 w 1734160"/>
              <a:gd name="connsiteY3" fmla="*/ 538988 h 1114944"/>
              <a:gd name="connsiteX4" fmla="*/ 1266928 w 1734160"/>
              <a:gd name="connsiteY4" fmla="*/ 873889 h 1114944"/>
              <a:gd name="connsiteX5" fmla="*/ 1734160 w 1734160"/>
              <a:gd name="connsiteY5" fmla="*/ 1114944 h 1114944"/>
              <a:gd name="connsiteX0" fmla="*/ 0 w 1734160"/>
              <a:gd name="connsiteY0" fmla="*/ 0 h 1114944"/>
              <a:gd name="connsiteX1" fmla="*/ 140706 w 1734160"/>
              <a:gd name="connsiteY1" fmla="*/ 887487 h 1114944"/>
              <a:gd name="connsiteX2" fmla="*/ 631943 w 1734160"/>
              <a:gd name="connsiteY2" fmla="*/ 895419 h 1114944"/>
              <a:gd name="connsiteX3" fmla="*/ 858831 w 1734160"/>
              <a:gd name="connsiteY3" fmla="*/ 538988 h 1114944"/>
              <a:gd name="connsiteX4" fmla="*/ 1266928 w 1734160"/>
              <a:gd name="connsiteY4" fmla="*/ 873889 h 1114944"/>
              <a:gd name="connsiteX5" fmla="*/ 1734160 w 1734160"/>
              <a:gd name="connsiteY5" fmla="*/ 1114944 h 1114944"/>
              <a:gd name="connsiteX0" fmla="*/ 0 w 1734160"/>
              <a:gd name="connsiteY0" fmla="*/ 0 h 1114944"/>
              <a:gd name="connsiteX1" fmla="*/ 140706 w 1734160"/>
              <a:gd name="connsiteY1" fmla="*/ 887487 h 1114944"/>
              <a:gd name="connsiteX2" fmla="*/ 631943 w 1734160"/>
              <a:gd name="connsiteY2" fmla="*/ 895419 h 1114944"/>
              <a:gd name="connsiteX3" fmla="*/ 858831 w 1734160"/>
              <a:gd name="connsiteY3" fmla="*/ 538988 h 1114944"/>
              <a:gd name="connsiteX4" fmla="*/ 1179462 w 1734160"/>
              <a:gd name="connsiteY4" fmla="*/ 855924 h 1114944"/>
              <a:gd name="connsiteX5" fmla="*/ 1734160 w 1734160"/>
              <a:gd name="connsiteY5" fmla="*/ 1114944 h 1114944"/>
              <a:gd name="connsiteX0" fmla="*/ 0 w 1734160"/>
              <a:gd name="connsiteY0" fmla="*/ 0 h 1114944"/>
              <a:gd name="connsiteX1" fmla="*/ 140706 w 1734160"/>
              <a:gd name="connsiteY1" fmla="*/ 887487 h 1114944"/>
              <a:gd name="connsiteX2" fmla="*/ 631943 w 1734160"/>
              <a:gd name="connsiteY2" fmla="*/ 895419 h 1114944"/>
              <a:gd name="connsiteX3" fmla="*/ 858831 w 1734160"/>
              <a:gd name="connsiteY3" fmla="*/ 538988 h 1114944"/>
              <a:gd name="connsiteX4" fmla="*/ 1179462 w 1734160"/>
              <a:gd name="connsiteY4" fmla="*/ 855924 h 1114944"/>
              <a:gd name="connsiteX5" fmla="*/ 1734160 w 1734160"/>
              <a:gd name="connsiteY5" fmla="*/ 1114944 h 1114944"/>
              <a:gd name="connsiteX0" fmla="*/ 0 w 1734160"/>
              <a:gd name="connsiteY0" fmla="*/ 0 h 1114944"/>
              <a:gd name="connsiteX1" fmla="*/ 140706 w 1734160"/>
              <a:gd name="connsiteY1" fmla="*/ 887487 h 1114944"/>
              <a:gd name="connsiteX2" fmla="*/ 631943 w 1734160"/>
              <a:gd name="connsiteY2" fmla="*/ 895419 h 1114944"/>
              <a:gd name="connsiteX3" fmla="*/ 858831 w 1734160"/>
              <a:gd name="connsiteY3" fmla="*/ 538988 h 1114944"/>
              <a:gd name="connsiteX4" fmla="*/ 1179462 w 1734160"/>
              <a:gd name="connsiteY4" fmla="*/ 855924 h 1114944"/>
              <a:gd name="connsiteX5" fmla="*/ 1734160 w 1734160"/>
              <a:gd name="connsiteY5" fmla="*/ 1114944 h 1114944"/>
              <a:gd name="connsiteX0" fmla="*/ 0 w 1734160"/>
              <a:gd name="connsiteY0" fmla="*/ 0 h 1114944"/>
              <a:gd name="connsiteX1" fmla="*/ 140706 w 1734160"/>
              <a:gd name="connsiteY1" fmla="*/ 887487 h 1114944"/>
              <a:gd name="connsiteX2" fmla="*/ 631943 w 1734160"/>
              <a:gd name="connsiteY2" fmla="*/ 895419 h 1114944"/>
              <a:gd name="connsiteX3" fmla="*/ 858831 w 1734160"/>
              <a:gd name="connsiteY3" fmla="*/ 538988 h 1114944"/>
              <a:gd name="connsiteX4" fmla="*/ 1179462 w 1734160"/>
              <a:gd name="connsiteY4" fmla="*/ 855924 h 1114944"/>
              <a:gd name="connsiteX5" fmla="*/ 1734160 w 1734160"/>
              <a:gd name="connsiteY5" fmla="*/ 1114944 h 111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4160" h="1114944">
                <a:moveTo>
                  <a:pt x="0" y="0"/>
                </a:moveTo>
                <a:cubicBezTo>
                  <a:pt x="32324" y="91024"/>
                  <a:pt x="3692" y="813106"/>
                  <a:pt x="140706" y="887487"/>
                </a:cubicBezTo>
                <a:cubicBezTo>
                  <a:pt x="289129" y="954682"/>
                  <a:pt x="512256" y="953502"/>
                  <a:pt x="631943" y="895419"/>
                </a:cubicBezTo>
                <a:cubicBezTo>
                  <a:pt x="751630" y="837336"/>
                  <a:pt x="550627" y="520451"/>
                  <a:pt x="858831" y="538988"/>
                </a:cubicBezTo>
                <a:cubicBezTo>
                  <a:pt x="1166460" y="557490"/>
                  <a:pt x="1005188" y="844681"/>
                  <a:pt x="1179462" y="855924"/>
                </a:cubicBezTo>
                <a:cubicBezTo>
                  <a:pt x="1553523" y="880056"/>
                  <a:pt x="1734160" y="1114944"/>
                  <a:pt x="1734160" y="1114944"/>
                </a:cubicBezTo>
              </a:path>
            </a:pathLst>
          </a:custGeom>
          <a:noFill/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5556" name="Rectangle 1">
            <a:extLst>
              <a:ext uri="{FF2B5EF4-FFF2-40B4-BE49-F238E27FC236}">
                <a16:creationId xmlns:a16="http://schemas.microsoft.com/office/drawing/2014/main" id="{75BD8024-0523-E54E-89F6-2AD48E3F7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765175"/>
            <a:ext cx="812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>
                <a:solidFill>
                  <a:srgbClr val="0000FF"/>
                </a:solidFill>
                <a:latin typeface="Arial" panose="020B0604020202020204" pitchFamily="34" charset="0"/>
              </a:rPr>
              <a:t>Thing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5557" name="Rectangle 44">
            <a:extLst>
              <a:ext uri="{FF2B5EF4-FFF2-40B4-BE49-F238E27FC236}">
                <a16:creationId xmlns:a16="http://schemas.microsoft.com/office/drawing/2014/main" id="{51796C24-4C55-914A-B319-2FDB11346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688" y="765175"/>
            <a:ext cx="812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>
                <a:solidFill>
                  <a:srgbClr val="0000FF"/>
                </a:solidFill>
                <a:latin typeface="Arial" panose="020B0604020202020204" pitchFamily="34" charset="0"/>
              </a:rPr>
              <a:t>Thing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5558" name="Rectangle 45">
            <a:extLst>
              <a:ext uri="{FF2B5EF4-FFF2-40B4-BE49-F238E27FC236}">
                <a16:creationId xmlns:a16="http://schemas.microsoft.com/office/drawing/2014/main" id="{753842BF-A011-0449-9B43-D28196682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4221163"/>
            <a:ext cx="1133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>
                <a:solidFill>
                  <a:srgbClr val="0000FF"/>
                </a:solidFill>
                <a:latin typeface="Arial" panose="020B0604020202020204" pitchFamily="34" charset="0"/>
              </a:rPr>
              <a:t>Gateway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5559" name="Rectangle 46">
            <a:extLst>
              <a:ext uri="{FF2B5EF4-FFF2-40B4-BE49-F238E27FC236}">
                <a16:creationId xmlns:a16="http://schemas.microsoft.com/office/drawing/2014/main" id="{76D4EEB3-882B-1948-97B3-133A2B8B5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3213100"/>
            <a:ext cx="903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>
                <a:solidFill>
                  <a:srgbClr val="0000FF"/>
                </a:solidFill>
                <a:latin typeface="Arial" panose="020B0604020202020204" pitchFamily="34" charset="0"/>
              </a:rPr>
              <a:t>Server</a:t>
            </a:r>
            <a:endParaRPr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78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0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93771-3E46-2847-A849-63089F15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Gartner Hype 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5C6CF-F44B-BA44-B997-737745EF6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1052736"/>
            <a:ext cx="76835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16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D95B2-EF52-2F41-9FEE-F8091C331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is a graphical representation of the </a:t>
            </a:r>
            <a:r>
              <a:rPr lang="en-IN" b="1" dirty="0"/>
              <a:t>perceived value</a:t>
            </a:r>
            <a:r>
              <a:rPr lang="en-IN" dirty="0"/>
              <a:t> of a technology trend or innovation—and its relative market promotion</a:t>
            </a:r>
          </a:p>
          <a:p>
            <a:r>
              <a:rPr lang="en-IN" dirty="0"/>
              <a:t>It shows how the perceived value of a given technology evolves over the course of its maturity lifecycle</a:t>
            </a:r>
          </a:p>
          <a:p>
            <a:r>
              <a:rPr lang="en-IN" dirty="0"/>
              <a:t>Phases:</a:t>
            </a:r>
          </a:p>
          <a:p>
            <a:pPr lvl="1"/>
            <a:r>
              <a:rPr lang="en-IN" dirty="0"/>
              <a:t>Innovation Trigger</a:t>
            </a:r>
          </a:p>
          <a:p>
            <a:pPr lvl="1"/>
            <a:r>
              <a:rPr lang="en-IN" dirty="0"/>
              <a:t>Peak of Inflated Expectations</a:t>
            </a:r>
          </a:p>
          <a:p>
            <a:pPr lvl="1"/>
            <a:r>
              <a:rPr lang="en-IN" dirty="0"/>
              <a:t>Trough of Disillusionment</a:t>
            </a:r>
          </a:p>
          <a:p>
            <a:pPr lvl="1"/>
            <a:r>
              <a:rPr lang="en-IN" dirty="0"/>
              <a:t>Slope of </a:t>
            </a:r>
            <a:r>
              <a:rPr lang="en-IN" dirty="0" err="1"/>
              <a:t>Enlightment</a:t>
            </a:r>
            <a:endParaRPr lang="en-IN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1DD61E-18BE-5C4C-B2B9-2017D599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Gartner Hype Cycle</a:t>
            </a:r>
          </a:p>
        </p:txBody>
      </p:sp>
    </p:spTree>
    <p:extLst>
      <p:ext uri="{BB962C8B-B14F-4D97-AF65-F5344CB8AC3E}">
        <p14:creationId xmlns:p14="http://schemas.microsoft.com/office/powerpoint/2010/main" val="3656361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25D453-477B-6544-9C4C-A5436B532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Emerging Technologies - Hype Cycle</a:t>
            </a:r>
          </a:p>
        </p:txBody>
      </p:sp>
      <p:pic>
        <p:nvPicPr>
          <p:cNvPr id="3074" name="Picture 2" descr="Gartner Hype Cycle for Emerging Technologies, 2018">
            <a:extLst>
              <a:ext uri="{FF2B5EF4-FFF2-40B4-BE49-F238E27FC236}">
                <a16:creationId xmlns:a16="http://schemas.microsoft.com/office/drawing/2014/main" id="{16F20399-C93E-4B4C-A1CC-71A8B2322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268760"/>
            <a:ext cx="8113713" cy="558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742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B11F-5617-1345-A469-6398CDC28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792" y="1628800"/>
            <a:ext cx="7772400" cy="1470025"/>
          </a:xfrm>
        </p:spPr>
        <p:txBody>
          <a:bodyPr/>
          <a:lstStyle/>
          <a:p>
            <a:r>
              <a:rPr lang="en-US" dirty="0"/>
              <a:t>IoT System and Architecture</a:t>
            </a:r>
          </a:p>
        </p:txBody>
      </p:sp>
      <p:pic>
        <p:nvPicPr>
          <p:cNvPr id="3" name="Picture 8" descr="https://lh3.googleusercontent.com/RbKrbWCjobo_KPTp0ssdnIqBQ9GUJVAmVAPlfY50gONof96vz1PPcfJstVorBQUqMDqTVk0A_yeNpMvVN7IYHxCJOMhehu7jvy-_9TKWZA9NiuKijBaFjkzHKi1SRTi6TpbkCx5SdJR-1AN69zep-uUqW1Mdoojc1cT1VxF4l4-MOVQg26bywakgziql6xhjtDV6Ou3HK0RXuK-8BhZSWbQCO-Wj6hFVJ4JzZX0zqLGjWXhKiArlVjTKDdYfG1Qw6grc7mT_39XibhI4BEyEq647I1Xr15fijj0IPxxlhxU_9aantsbJwz6IUW1shECQ9jkM6R4aBQZbNAl7flU9Ish1C3dTbl61ZaM76KgAPqNtqfhULzGzAUoUEcLpeiGvmZFQDtX13ooekBpaaGQomhqteOco_FLMJDBzq86BBcNxlymBCAZyW_F92lKkVS_Y3f2psGOsvqtEZ0XKPdMjX5RR21-oWXXoiwZ76JhqE2s15hNsxsdrmcAyCEvfA8Lp0ByIlQyk08EliBzglA24e9efZ5UvS1AsXPq6c3tBCLcLRv2kHNo1_WhjbW80qNOd7oep1BbMOAyJIfqedPgnD58up89Zt4uF3T6iOn-W43lHrtTaofpCyU_rJN1_TABy9X_CGu6TDoWgA3AZvLCaQRO1HegrRCDvfwNPCwVVYjFy-c1abLLwoR9h5DkQRGQ=w1686-h1264-no?authuser=0">
            <a:extLst>
              <a:ext uri="{FF2B5EF4-FFF2-40B4-BE49-F238E27FC236}">
                <a16:creationId xmlns:a16="http://schemas.microsoft.com/office/drawing/2014/main" id="{7827FD3D-15D7-174B-9039-C09B0D737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66" y="3717032"/>
            <a:ext cx="201715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Visit Temples : Best Website for Visiting Temples in India">
            <a:extLst>
              <a:ext uri="{FF2B5EF4-FFF2-40B4-BE49-F238E27FC236}">
                <a16:creationId xmlns:a16="http://schemas.microsoft.com/office/drawing/2014/main" id="{8F3A8815-443E-E243-B685-32F86BB2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772" y="3717032"/>
            <a:ext cx="2359220" cy="15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ome of the Rock · Jerusalem, Israel | Dome of the rock, Famous buildings,  Building images">
            <a:extLst>
              <a:ext uri="{FF2B5EF4-FFF2-40B4-BE49-F238E27FC236}">
                <a16:creationId xmlns:a16="http://schemas.microsoft.com/office/drawing/2014/main" id="{F4CCE1A7-D531-D649-BE22-4D2268D65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717032"/>
            <a:ext cx="2376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21 Famous Churches in Goa, Churches in North &amp; South Goa - Treebo">
            <a:extLst>
              <a:ext uri="{FF2B5EF4-FFF2-40B4-BE49-F238E27FC236}">
                <a16:creationId xmlns:a16="http://schemas.microsoft.com/office/drawing/2014/main" id="{D8DDEE6D-C139-DA4F-9804-EE9BBDBE4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717032"/>
            <a:ext cx="2068316" cy="145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F98E2A-AB94-C04A-A6BC-341D526BBEFD}"/>
              </a:ext>
            </a:extLst>
          </p:cNvPr>
          <p:cNvSpPr txBox="1"/>
          <p:nvPr/>
        </p:nvSpPr>
        <p:spPr>
          <a:xfrm>
            <a:off x="2843808" y="5385742"/>
            <a:ext cx="3102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Different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199782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E88-DCD1-CF41-97CF-572939145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BEFC5F-02F6-6847-994F-5C8430965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70" y="1844824"/>
            <a:ext cx="7478617" cy="40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69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D35953-7EBA-2443-B2C1-DFEEFFA3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 – Architecture – Reference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7EE01-AFF3-A340-A325-31F30B7DE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6" y="1556792"/>
            <a:ext cx="8604448" cy="393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295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heme/theme1.xml><?xml version="1.0" encoding="utf-8"?>
<a:theme xmlns:a="http://schemas.openxmlformats.org/drawingml/2006/main" name="template2007">
  <a:themeElements>
    <a:clrScheme name="class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4B4F8662-00CB-B64E-AF8D-38542E6D372E}" vid="{B590FC25-2631-3048-871A-A8E57DD68222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B4F8662-00CB-B64E-AF8D-38542E6D372E}" vid="{6E76AB64-057C-B444-8753-318A918B0839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3312</TotalTime>
  <Words>964</Words>
  <Application>Microsoft Macintosh PowerPoint</Application>
  <PresentationFormat>On-screen Show (4:3)</PresentationFormat>
  <Paragraphs>204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ＭＳ Ｐゴシック</vt:lpstr>
      <vt:lpstr>Arial</vt:lpstr>
      <vt:lpstr>Arial Narrow</vt:lpstr>
      <vt:lpstr>Ayuthaya</vt:lpstr>
      <vt:lpstr>Calibri</vt:lpstr>
      <vt:lpstr>Calibri Light</vt:lpstr>
      <vt:lpstr>Times New Roman</vt:lpstr>
      <vt:lpstr>Verdana</vt:lpstr>
      <vt:lpstr>Wingdings</vt:lpstr>
      <vt:lpstr>Wingdings 2</vt:lpstr>
      <vt:lpstr>template2007</vt:lpstr>
      <vt:lpstr>Custom Design</vt:lpstr>
      <vt:lpstr>CS441 Foundations of Digital Transformation Lecture 14: The Internet of Things – Part 2    IoT Architecture </vt:lpstr>
      <vt:lpstr>Contents</vt:lpstr>
      <vt:lpstr>Gartner Hype Curve for IoT</vt:lpstr>
      <vt:lpstr>Gartner Hype Cycle</vt:lpstr>
      <vt:lpstr>The Gartner Hype Cycle</vt:lpstr>
      <vt:lpstr>Emerging Technologies - Hype Cycle</vt:lpstr>
      <vt:lpstr>IoT System and Architecture</vt:lpstr>
      <vt:lpstr>SEI Architecture</vt:lpstr>
      <vt:lpstr>SEI – Architecture – Reference Model</vt:lpstr>
      <vt:lpstr>SEI – Reference Model Implementation View</vt:lpstr>
      <vt:lpstr>ITU Reference Model</vt:lpstr>
      <vt:lpstr>IoT Architecture - Hardware</vt:lpstr>
      <vt:lpstr>Overview: Hardware Platform</vt:lpstr>
      <vt:lpstr>IoT Organization</vt:lpstr>
      <vt:lpstr>Sensor Technology</vt:lpstr>
      <vt:lpstr>Cheap Mini Computer</vt:lpstr>
      <vt:lpstr>Actuators</vt:lpstr>
      <vt:lpstr>Sensors and Actuators in a self driving car</vt:lpstr>
      <vt:lpstr>The Internet</vt:lpstr>
      <vt:lpstr>Data is the key</vt:lpstr>
      <vt:lpstr>Data collection </vt:lpstr>
      <vt:lpstr>Storing, Handling and Processing the Data</vt:lpstr>
      <vt:lpstr>IoT and Digital Transformation</vt:lpstr>
      <vt:lpstr>Software Platforms and Services</vt:lpstr>
      <vt:lpstr>Leveraging IoT data in the organization</vt:lpstr>
      <vt:lpstr>Backup Slides</vt:lpstr>
      <vt:lpstr>Things </vt:lpstr>
      <vt:lpstr>Connections over Internet over various technologies</vt:lpstr>
      <vt:lpstr>PowerPoint Presentation</vt:lpstr>
      <vt:lpstr>Intelligent Data Processing</vt:lpstr>
      <vt:lpstr>Example: Use of IoT </vt:lpstr>
      <vt:lpstr>Key Advantages: Summary</vt:lpstr>
      <vt:lpstr>Protocol Stack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Internet of Things </dc:title>
  <dc:creator>Microsoft Office User</dc:creator>
  <dc:description>Redesign of slides created by Randal E. Bryant and David R. O'Hallaron</dc:description>
  <cp:lastModifiedBy>Microsoft Office User</cp:lastModifiedBy>
  <cp:revision>35</cp:revision>
  <cp:lastPrinted>2020-12-22T13:01:20Z</cp:lastPrinted>
  <dcterms:created xsi:type="dcterms:W3CDTF">2021-01-20T10:09:13Z</dcterms:created>
  <dcterms:modified xsi:type="dcterms:W3CDTF">2021-03-06T12:46:11Z</dcterms:modified>
</cp:coreProperties>
</file>